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49"/>
  </p:notesMasterIdLst>
  <p:handoutMasterIdLst>
    <p:handoutMasterId r:id="rId50"/>
  </p:handoutMasterIdLst>
  <p:sldIdLst>
    <p:sldId id="272" r:id="rId3"/>
    <p:sldId id="348" r:id="rId4"/>
    <p:sldId id="274" r:id="rId5"/>
    <p:sldId id="305"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271"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000"/>
    <a:srgbClr val="70AD47"/>
    <a:srgbClr val="4472C4"/>
    <a:srgbClr val="7030A0"/>
    <a:srgbClr val="44546A"/>
    <a:srgbClr val="ED7D31"/>
    <a:srgbClr val="009833"/>
    <a:srgbClr val="EC1C24"/>
    <a:srgbClr val="FFC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1" autoAdjust="0"/>
    <p:restoredTop sz="94635" autoAdjust="0"/>
  </p:normalViewPr>
  <p:slideViewPr>
    <p:cSldViewPr snapToGrid="0">
      <p:cViewPr varScale="1">
        <p:scale>
          <a:sx n="83" d="100"/>
          <a:sy n="83" d="100"/>
        </p:scale>
        <p:origin x="126" y="12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DE6DBD2-BC70-45E5-BED4-519AFD9CF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DBCC1FE9-7881-4060-AAE1-CDA939ABB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9047A-2D84-40D5-B7CF-68425713F97B}" type="datetimeFigureOut">
              <a:rPr lang="es-CO" smtClean="0"/>
              <a:t>9/08/2023</a:t>
            </a:fld>
            <a:endParaRPr lang="es-CO"/>
          </a:p>
        </p:txBody>
      </p:sp>
      <p:sp>
        <p:nvSpPr>
          <p:cNvPr id="4" name="Marcador de pie de página 3">
            <a:extLst>
              <a:ext uri="{FF2B5EF4-FFF2-40B4-BE49-F238E27FC236}">
                <a16:creationId xmlns:a16="http://schemas.microsoft.com/office/drawing/2014/main" id="{05396E7C-81DC-408D-891C-75E333694D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87220A73-F683-403D-80E6-0133C2D1E0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041BC5-442D-49F6-8CE2-F659BBA95D4E}" type="slidenum">
              <a:rPr lang="es-CO" smtClean="0"/>
              <a:t>‹Nº›</a:t>
            </a:fld>
            <a:endParaRPr lang="es-CO"/>
          </a:p>
        </p:txBody>
      </p:sp>
    </p:spTree>
    <p:extLst>
      <p:ext uri="{BB962C8B-B14F-4D97-AF65-F5344CB8AC3E}">
        <p14:creationId xmlns:p14="http://schemas.microsoft.com/office/powerpoint/2010/main" val="1280023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CB4AC-C54F-44A5-BF1B-E68A1D607D90}" type="datetimeFigureOut">
              <a:rPr lang="es-ES" smtClean="0"/>
              <a:t>09/08/2023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44987-C7AA-4074-83F4-16ECB064C34A}" type="slidenum">
              <a:rPr lang="es-ES" smtClean="0"/>
              <a:t>‹Nº›</a:t>
            </a:fld>
            <a:endParaRPr lang="es-ES"/>
          </a:p>
        </p:txBody>
      </p:sp>
    </p:spTree>
    <p:extLst>
      <p:ext uri="{BB962C8B-B14F-4D97-AF65-F5344CB8AC3E}">
        <p14:creationId xmlns:p14="http://schemas.microsoft.com/office/powerpoint/2010/main" val="1945060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3526" cy="6857143"/>
          </a:xfrm>
          <a:prstGeom prst="rect">
            <a:avLst/>
          </a:prstGeom>
        </p:spPr>
      </p:pic>
    </p:spTree>
    <p:extLst>
      <p:ext uri="{BB962C8B-B14F-4D97-AF65-F5344CB8AC3E}">
        <p14:creationId xmlns:p14="http://schemas.microsoft.com/office/powerpoint/2010/main" val="1301224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9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8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99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742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554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07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Marcador de pie de página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Marcador de número de diapositiva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95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pie de página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145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330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38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098C21F-3C51-402F-90A0-3B0176F70553}"/>
              </a:ext>
            </a:extLst>
          </p:cNvPr>
          <p:cNvSpPr>
            <a:spLocks noGrp="1"/>
          </p:cNvSpPr>
          <p:nvPr>
            <p:ph type="dt" sz="half" idx="10"/>
          </p:nvPr>
        </p:nvSpPr>
        <p:spPr>
          <a:xfrm>
            <a:off x="838200" y="6356350"/>
            <a:ext cx="2743200" cy="365125"/>
          </a:xfrm>
          <a:prstGeom prst="rect">
            <a:avLst/>
          </a:prstGeom>
        </p:spPr>
        <p:txBody>
          <a:bodyPr/>
          <a:lstStyle/>
          <a:p>
            <a:fld id="{4AACAE7E-254E-4D87-99AA-786158D08560}" type="datetimeFigureOut">
              <a:rPr lang="es-CO" smtClean="0"/>
              <a:t>9/08/2023</a:t>
            </a:fld>
            <a:endParaRPr lang="es-CO"/>
          </a:p>
        </p:txBody>
      </p:sp>
      <p:sp>
        <p:nvSpPr>
          <p:cNvPr id="5" name="Marcador de pie de página 4">
            <a:extLst>
              <a:ext uri="{FF2B5EF4-FFF2-40B4-BE49-F238E27FC236}">
                <a16:creationId xmlns:a16="http://schemas.microsoft.com/office/drawing/2014/main" id="{B165AD99-1A5F-47D7-AC3A-351877D11C94}"/>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AD238DA1-C3A0-4816-A0CA-A04F0EACE9BD}"/>
              </a:ext>
            </a:extLst>
          </p:cNvPr>
          <p:cNvSpPr>
            <a:spLocks noGrp="1"/>
          </p:cNvSpPr>
          <p:nvPr>
            <p:ph type="sldNum" sz="quarter" idx="12"/>
          </p:nvPr>
        </p:nvSpPr>
        <p:spPr>
          <a:xfrm>
            <a:off x="8610600" y="6356350"/>
            <a:ext cx="2743200" cy="365125"/>
          </a:xfrm>
          <a:prstGeom prst="rect">
            <a:avLst/>
          </a:prstGeom>
        </p:spPr>
        <p:txBody>
          <a:bodyPr/>
          <a:lstStyle/>
          <a:p>
            <a:fld id="{E707A687-9862-4C9F-802A-8899AAA8CED6}" type="slidenum">
              <a:rPr lang="es-CO" smtClean="0"/>
              <a:t>‹Nº›</a:t>
            </a:fld>
            <a:endParaRPr lang="es-CO"/>
          </a:p>
        </p:txBody>
      </p:sp>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57"/>
            <a:ext cx="12193524" cy="6857143"/>
          </a:xfrm>
          <a:prstGeom prst="rect">
            <a:avLst/>
          </a:prstGeom>
        </p:spPr>
      </p:pic>
    </p:spTree>
    <p:extLst>
      <p:ext uri="{BB962C8B-B14F-4D97-AF65-F5344CB8AC3E}">
        <p14:creationId xmlns:p14="http://schemas.microsoft.com/office/powerpoint/2010/main" val="583021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357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425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903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3526" cy="6857143"/>
          </a:xfrm>
          <a:prstGeom prst="rect">
            <a:avLst/>
          </a:prstGeom>
        </p:spPr>
      </p:pic>
    </p:spTree>
    <p:extLst>
      <p:ext uri="{BB962C8B-B14F-4D97-AF65-F5344CB8AC3E}">
        <p14:creationId xmlns:p14="http://schemas.microsoft.com/office/powerpoint/2010/main" val="2009313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098C21F-3C51-402F-90A0-3B0176F7055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ACAE7E-254E-4D87-99AA-786158D08560}"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B165AD99-1A5F-47D7-AC3A-351877D11C94}"/>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AD238DA1-C3A0-4816-A0CA-A04F0EACE9B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7A687-9862-4C9F-802A-8899AAA8CED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57"/>
            <a:ext cx="12193524" cy="6857143"/>
          </a:xfrm>
          <a:prstGeom prst="rect">
            <a:avLst/>
          </a:prstGeom>
        </p:spPr>
      </p:pic>
    </p:spTree>
    <p:extLst>
      <p:ext uri="{BB962C8B-B14F-4D97-AF65-F5344CB8AC3E}">
        <p14:creationId xmlns:p14="http://schemas.microsoft.com/office/powerpoint/2010/main" val="1023715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098C21F-3C51-402F-90A0-3B0176F7055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ACAE7E-254E-4D87-99AA-786158D08560}"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B165AD99-1A5F-47D7-AC3A-351877D11C94}"/>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AD238DA1-C3A0-4816-A0CA-A04F0EACE9B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7A687-9862-4C9F-802A-8899AAA8CED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46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098C21F-3C51-402F-90A0-3B0176F70553}"/>
              </a:ext>
            </a:extLst>
          </p:cNvPr>
          <p:cNvSpPr>
            <a:spLocks noGrp="1"/>
          </p:cNvSpPr>
          <p:nvPr>
            <p:ph type="dt" sz="half" idx="10"/>
          </p:nvPr>
        </p:nvSpPr>
        <p:spPr>
          <a:xfrm>
            <a:off x="838200" y="6356350"/>
            <a:ext cx="2743200" cy="365125"/>
          </a:xfrm>
          <a:prstGeom prst="rect">
            <a:avLst/>
          </a:prstGeom>
        </p:spPr>
        <p:txBody>
          <a:bodyPr/>
          <a:lstStyle/>
          <a:p>
            <a:fld id="{4AACAE7E-254E-4D87-99AA-786158D08560}" type="datetimeFigureOut">
              <a:rPr lang="es-CO" smtClean="0"/>
              <a:t>9/08/2023</a:t>
            </a:fld>
            <a:endParaRPr lang="es-CO"/>
          </a:p>
        </p:txBody>
      </p:sp>
      <p:sp>
        <p:nvSpPr>
          <p:cNvPr id="5" name="Marcador de pie de página 4">
            <a:extLst>
              <a:ext uri="{FF2B5EF4-FFF2-40B4-BE49-F238E27FC236}">
                <a16:creationId xmlns:a16="http://schemas.microsoft.com/office/drawing/2014/main" id="{B165AD99-1A5F-47D7-AC3A-351877D11C94}"/>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AD238DA1-C3A0-4816-A0CA-A04F0EACE9BD}"/>
              </a:ext>
            </a:extLst>
          </p:cNvPr>
          <p:cNvSpPr>
            <a:spLocks noGrp="1"/>
          </p:cNvSpPr>
          <p:nvPr>
            <p:ph type="sldNum" sz="quarter" idx="12"/>
          </p:nvPr>
        </p:nvSpPr>
        <p:spPr>
          <a:xfrm>
            <a:off x="8610600" y="6356350"/>
            <a:ext cx="2743200" cy="365125"/>
          </a:xfrm>
          <a:prstGeom prst="rect">
            <a:avLst/>
          </a:prstGeom>
        </p:spPr>
        <p:txBody>
          <a:bodyPr/>
          <a:lstStyle/>
          <a:p>
            <a:fld id="{E707A687-9862-4C9F-802A-8899AAA8CED6}" type="slidenum">
              <a:rPr lang="es-CO" smtClean="0"/>
              <a:t>‹Nº›</a:t>
            </a:fld>
            <a:endParaRPr lang="es-CO"/>
          </a:p>
        </p:txBody>
      </p:sp>
    </p:spTree>
    <p:extLst>
      <p:ext uri="{BB962C8B-B14F-4D97-AF65-F5344CB8AC3E}">
        <p14:creationId xmlns:p14="http://schemas.microsoft.com/office/powerpoint/2010/main" val="178619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22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525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91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33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56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568"/>
            <a:ext cx="12193526" cy="6851721"/>
          </a:xfrm>
          <a:prstGeom prst="rect">
            <a:avLst/>
          </a:prstGeom>
        </p:spPr>
      </p:pic>
    </p:spTree>
    <p:extLst>
      <p:ext uri="{BB962C8B-B14F-4D97-AF65-F5344CB8AC3E}">
        <p14:creationId xmlns:p14="http://schemas.microsoft.com/office/powerpoint/2010/main" val="20738248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93"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110C525-A913-4887-B86A-A2DDAAC8F3F9}" type="datetimeFigureOut">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9/08/2023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29605D-4B17-468C-8CBD-BDC2271C6932}"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700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204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6" name="Imagen 5">
            <a:extLst>
              <a:ext uri="{FF2B5EF4-FFF2-40B4-BE49-F238E27FC236}">
                <a16:creationId xmlns:a16="http://schemas.microsoft.com/office/drawing/2014/main" id="{83DFC2A7-65DE-398B-C661-19AFCECF76ED}"/>
              </a:ext>
            </a:extLst>
          </p:cNvPr>
          <p:cNvPicPr>
            <a:picLocks noChangeAspect="1"/>
          </p:cNvPicPr>
          <p:nvPr/>
        </p:nvPicPr>
        <p:blipFill>
          <a:blip r:embed="rId3"/>
          <a:stretch>
            <a:fillRect/>
          </a:stretch>
        </p:blipFill>
        <p:spPr>
          <a:xfrm>
            <a:off x="288850" y="1296505"/>
            <a:ext cx="9535633" cy="4479892"/>
          </a:xfrm>
          <a:prstGeom prst="rect">
            <a:avLst/>
          </a:prstGeom>
        </p:spPr>
      </p:pic>
      <p:sp>
        <p:nvSpPr>
          <p:cNvPr id="7" name="1 Título">
            <a:extLst>
              <a:ext uri="{FF2B5EF4-FFF2-40B4-BE49-F238E27FC236}">
                <a16:creationId xmlns:a16="http://schemas.microsoft.com/office/drawing/2014/main" id="{6B019C56-B389-18AC-8DAD-EDEF0E65C925}"/>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s-CO" altLang="en-US" sz="2800" b="0" i="0" u="none" strike="noStrike" cap="none" normalizeH="0" baseline="0">
                <a:solidFill>
                  <a:schemeClr val="bg1"/>
                </a:solidFill>
                <a:effectLst/>
                <a:latin typeface="+mn-lt"/>
                <a:cs typeface="Segoe UI" panose="020B0502040204020203" pitchFamily="34" charset="0"/>
              </a:rPr>
              <a:t>Clases de cuadrícula</a:t>
            </a:r>
          </a:p>
          <a:p>
            <a:pPr algn="ctr"/>
            <a:endParaRPr lang="es-CO" sz="2800" b="1" dirty="0">
              <a:solidFill>
                <a:schemeClr val="bg1"/>
              </a:solidFill>
              <a:latin typeface="+mn-lt"/>
            </a:endParaRPr>
          </a:p>
        </p:txBody>
      </p:sp>
    </p:spTree>
    <p:extLst>
      <p:ext uri="{BB962C8B-B14F-4D97-AF65-F5344CB8AC3E}">
        <p14:creationId xmlns:p14="http://schemas.microsoft.com/office/powerpoint/2010/main" val="25035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800" b="1" dirty="0">
                <a:solidFill>
                  <a:schemeClr val="bg1"/>
                </a:solidFill>
                <a:latin typeface="+mn-lt"/>
                <a:ea typeface="Tahoma" panose="020B0604030504040204" pitchFamily="34" charset="0"/>
                <a:cs typeface="Tahoma" panose="020B0604030504040204" pitchFamily="34" charset="0"/>
              </a:rPr>
              <a:t>Dos columnas desiguales:</a:t>
            </a:r>
          </a:p>
        </p:txBody>
      </p:sp>
      <p:sp>
        <p:nvSpPr>
          <p:cNvPr id="2" name="Rectángulo 1">
            <a:extLst>
              <a:ext uri="{FF2B5EF4-FFF2-40B4-BE49-F238E27FC236}">
                <a16:creationId xmlns:a16="http://schemas.microsoft.com/office/drawing/2014/main" id="{8AC0865D-530D-E32F-9E5B-E1C27289999B}"/>
              </a:ext>
            </a:extLst>
          </p:cNvPr>
          <p:cNvSpPr/>
          <p:nvPr/>
        </p:nvSpPr>
        <p:spPr>
          <a:xfrm>
            <a:off x="203296" y="1170647"/>
            <a:ext cx="11882075" cy="523220"/>
          </a:xfrm>
          <a:prstGeom prst="rect">
            <a:avLst/>
          </a:prstGeom>
        </p:spPr>
        <p:txBody>
          <a:bodyPr wrap="square">
            <a:spAutoFit/>
          </a:bodyPr>
          <a:lstStyle/>
          <a:p>
            <a:endParaRPr lang="es-ES" sz="1400" dirty="0">
              <a:latin typeface="Tahoma" panose="020B0604030504040204" pitchFamily="34" charset="0"/>
              <a:ea typeface="Tahoma" panose="020B0604030504040204" pitchFamily="34" charset="0"/>
              <a:cs typeface="Tahoma" panose="020B0604030504040204" pitchFamily="34" charset="0"/>
            </a:endParaRPr>
          </a:p>
          <a:p>
            <a:r>
              <a:rPr lang="es-ES" sz="1400" dirty="0">
                <a:latin typeface="Tahoma" panose="020B0604030504040204" pitchFamily="34" charset="0"/>
                <a:ea typeface="Tahoma" panose="020B0604030504040204" pitchFamily="34" charset="0"/>
                <a:cs typeface="Tahoma" panose="020B0604030504040204" pitchFamily="34" charset="0"/>
              </a:rPr>
              <a:t>El siguiente ejemplo muestra cómo obtener dos columnas diferentes de ancho a partir de las tabletas y escalar a grandes equipos de escritorio:</a:t>
            </a:r>
            <a:endPar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Imagen 2">
            <a:extLst>
              <a:ext uri="{FF2B5EF4-FFF2-40B4-BE49-F238E27FC236}">
                <a16:creationId xmlns:a16="http://schemas.microsoft.com/office/drawing/2014/main" id="{B96FF59A-56A3-2B0C-28C2-07559215CACB}"/>
              </a:ext>
            </a:extLst>
          </p:cNvPr>
          <p:cNvPicPr>
            <a:picLocks noChangeAspect="1"/>
          </p:cNvPicPr>
          <p:nvPr/>
        </p:nvPicPr>
        <p:blipFill>
          <a:blip r:embed="rId3"/>
          <a:stretch>
            <a:fillRect/>
          </a:stretch>
        </p:blipFill>
        <p:spPr>
          <a:xfrm>
            <a:off x="106629" y="2088827"/>
            <a:ext cx="11557287" cy="3932298"/>
          </a:xfrm>
          <a:prstGeom prst="rect">
            <a:avLst/>
          </a:prstGeom>
        </p:spPr>
      </p:pic>
    </p:spTree>
    <p:extLst>
      <p:ext uri="{BB962C8B-B14F-4D97-AF65-F5344CB8AC3E}">
        <p14:creationId xmlns:p14="http://schemas.microsoft.com/office/powerpoint/2010/main" val="189538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&lt;H1&gt; - &lt;</a:t>
            </a:r>
            <a:r>
              <a:rPr kumimoji="0" lang="en-US" altLang="en-US" sz="2800" b="0" i="0" u="none" strike="noStrike" cap="none" normalizeH="0" baseline="0" dirty="0">
                <a:ln>
                  <a:noFill/>
                </a:ln>
                <a:solidFill>
                  <a:schemeClr val="bg1"/>
                </a:solidFill>
                <a:effectLst/>
                <a:latin typeface="+mn-lt"/>
                <a:cs typeface="Segoe UI" panose="020B0502040204020203" pitchFamily="34" charset="0"/>
              </a:rPr>
              <a:t>H6</a:t>
            </a:r>
            <a:r>
              <a:rPr kumimoji="0" lang="en-US" altLang="en-US" sz="2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&gt;</a:t>
            </a:r>
          </a:p>
        </p:txBody>
      </p:sp>
      <p:sp>
        <p:nvSpPr>
          <p:cNvPr id="2" name="Rectangle 1">
            <a:extLst>
              <a:ext uri="{FF2B5EF4-FFF2-40B4-BE49-F238E27FC236}">
                <a16:creationId xmlns:a16="http://schemas.microsoft.com/office/drawing/2014/main" id="{E2AF68C4-B2CB-2E11-29AA-C78D57892374}"/>
              </a:ext>
            </a:extLst>
          </p:cNvPr>
          <p:cNvSpPr>
            <a:spLocks noChangeArrowheads="1"/>
          </p:cNvSpPr>
          <p:nvPr/>
        </p:nvSpPr>
        <p:spPr bwMode="auto">
          <a:xfrm>
            <a:off x="265815" y="1220554"/>
            <a:ext cx="9548037" cy="361601"/>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Por </a:t>
            </a:r>
            <a:r>
              <a:rPr kumimoji="0" lang="en-US" altLang="en-US" sz="1400" b="0" i="0" u="none" strike="noStrike" cap="none" normalizeH="0" baseline="0" dirty="0" err="1">
                <a:ln>
                  <a:noFill/>
                </a:ln>
                <a:solidFill>
                  <a:srgbClr val="000000"/>
                </a:solidFill>
                <a:effectLst/>
                <a:latin typeface="Verdana" panose="020B0604030504040204" pitchFamily="34" charset="0"/>
              </a:rPr>
              <a:t>defecto</a:t>
            </a:r>
            <a:r>
              <a:rPr kumimoji="0" lang="en-US" altLang="en-US" sz="1400" b="0" i="0" u="none" strike="noStrike" cap="none" normalizeH="0" baseline="0" dirty="0">
                <a:ln>
                  <a:noFill/>
                </a:ln>
                <a:solidFill>
                  <a:srgbClr val="000000"/>
                </a:solidFill>
                <a:effectLst/>
                <a:latin typeface="Verdana" panose="020B0604030504040204" pitchFamily="34" charset="0"/>
              </a:rPr>
              <a:t>, Bootstrap </a:t>
            </a:r>
            <a:r>
              <a:rPr kumimoji="0" lang="en-US" altLang="en-US" sz="1400" b="0" i="0" u="none" strike="noStrike" cap="none" normalizeH="0" baseline="0" dirty="0" err="1">
                <a:ln>
                  <a:noFill/>
                </a:ln>
                <a:solidFill>
                  <a:srgbClr val="000000"/>
                </a:solidFill>
                <a:effectLst/>
                <a:latin typeface="Verdana" panose="020B0604030504040204" pitchFamily="34" charset="0"/>
              </a:rPr>
              <a:t>estilo</a:t>
            </a:r>
            <a:r>
              <a:rPr kumimoji="0" lang="en-US" altLang="en-US" sz="1400" b="0" i="0" u="none" strike="noStrike" cap="none" normalizeH="0" baseline="0" dirty="0">
                <a:ln>
                  <a:noFill/>
                </a:ln>
                <a:solidFill>
                  <a:srgbClr val="000000"/>
                </a:solidFill>
                <a:effectLst/>
                <a:latin typeface="Verdana" panose="020B0604030504040204" pitchFamily="34" charset="0"/>
              </a:rPr>
              <a:t> de los </a:t>
            </a:r>
            <a:r>
              <a:rPr kumimoji="0" lang="en-US" altLang="en-US" sz="1400" b="0" i="0" u="none" strike="noStrike" cap="none" normalizeH="0" baseline="0" dirty="0" err="1">
                <a:ln>
                  <a:noFill/>
                </a:ln>
                <a:solidFill>
                  <a:srgbClr val="000000"/>
                </a:solidFill>
                <a:effectLst/>
                <a:latin typeface="Verdana" panose="020B0604030504040204" pitchFamily="34" charset="0"/>
              </a:rPr>
              <a:t>títulos</a:t>
            </a:r>
            <a:r>
              <a:rPr kumimoji="0" lang="en-US" altLang="en-US" sz="1400" b="0" i="0" u="none" strike="noStrike" cap="none" normalizeH="0" baseline="0" dirty="0">
                <a:ln>
                  <a:noFill/>
                </a:ln>
                <a:solidFill>
                  <a:srgbClr val="000000"/>
                </a:solidFill>
                <a:effectLst/>
                <a:latin typeface="Verdana" panose="020B0604030504040204" pitchFamily="34" charset="0"/>
              </a:rPr>
              <a:t> HTML ( </a:t>
            </a:r>
            <a:r>
              <a:rPr kumimoji="0" lang="en-US" altLang="en-US" sz="1600" b="0" i="0" u="none" strike="noStrike" cap="none" normalizeH="0" baseline="0" dirty="0">
                <a:ln>
                  <a:noFill/>
                </a:ln>
                <a:solidFill>
                  <a:srgbClr val="DC143C"/>
                </a:solidFill>
                <a:effectLst/>
                <a:latin typeface="Consolas" panose="020B0609020204030204" pitchFamily="49" charset="0"/>
              </a:rPr>
              <a:t>&lt;h1&gt;</a:t>
            </a:r>
            <a:r>
              <a:rPr kumimoji="0" lang="en-US" altLang="en-US" sz="1400" b="0" i="0" u="none" strike="noStrike" cap="none" normalizeH="0" baseline="0" dirty="0">
                <a:ln>
                  <a:noFill/>
                </a:ln>
                <a:solidFill>
                  <a:srgbClr val="000000"/>
                </a:solidFill>
                <a:effectLst/>
                <a:latin typeface="Verdana" panose="020B0604030504040204" pitchFamily="34" charset="0"/>
              </a:rPr>
              <a:t>a </a:t>
            </a:r>
            <a:r>
              <a:rPr kumimoji="0" lang="en-US" altLang="en-US" sz="1600" b="0" i="0" u="none" strike="noStrike" cap="none" normalizeH="0" baseline="0" dirty="0">
                <a:ln>
                  <a:noFill/>
                </a:ln>
                <a:solidFill>
                  <a:srgbClr val="DC143C"/>
                </a:solidFill>
                <a:effectLst/>
                <a:latin typeface="Consolas" panose="020B0609020204030204" pitchFamily="49" charset="0"/>
              </a:rPr>
              <a:t>&lt;h6&gt;</a:t>
            </a:r>
            <a:r>
              <a:rPr kumimoji="0" lang="en-US" altLang="en-US" sz="1400" b="0" i="0" u="none" strike="noStrike" cap="none" normalizeH="0" baseline="0" dirty="0">
                <a:ln>
                  <a:noFill/>
                </a:ln>
                <a:solidFill>
                  <a:srgbClr val="000000"/>
                </a:solidFill>
                <a:effectLst/>
                <a:latin typeface="Verdana" panose="020B0604030504040204" pitchFamily="34" charset="0"/>
              </a:rPr>
              <a:t>) de la </a:t>
            </a:r>
            <a:r>
              <a:rPr kumimoji="0" lang="en-US" altLang="en-US" sz="1400" b="0" i="0" u="none" strike="noStrike" cap="none" normalizeH="0" baseline="0" dirty="0" err="1">
                <a:ln>
                  <a:noFill/>
                </a:ln>
                <a:solidFill>
                  <a:srgbClr val="000000"/>
                </a:solidFill>
                <a:effectLst/>
                <a:latin typeface="Verdana" panose="020B0604030504040204" pitchFamily="34" charset="0"/>
              </a:rPr>
              <a:t>siguiente</a:t>
            </a:r>
            <a:r>
              <a:rPr kumimoji="0" lang="en-US" altLang="en-US" sz="14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err="1">
                <a:ln>
                  <a:noFill/>
                </a:ln>
                <a:solidFill>
                  <a:srgbClr val="000000"/>
                </a:solidFill>
                <a:effectLst/>
                <a:latin typeface="Verdana" panose="020B0604030504040204" pitchFamily="34" charset="0"/>
              </a:rPr>
              <a:t>manera</a:t>
            </a:r>
            <a:r>
              <a:rPr kumimoji="0" lang="en-US" altLang="en-US" sz="14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76FF3509-FC32-6D0D-4636-815F965110C2}"/>
              </a:ext>
            </a:extLst>
          </p:cNvPr>
          <p:cNvPicPr>
            <a:picLocks noChangeAspect="1"/>
          </p:cNvPicPr>
          <p:nvPr/>
        </p:nvPicPr>
        <p:blipFill>
          <a:blip r:embed="rId3"/>
          <a:stretch>
            <a:fillRect/>
          </a:stretch>
        </p:blipFill>
        <p:spPr>
          <a:xfrm>
            <a:off x="265815" y="1863043"/>
            <a:ext cx="10746105" cy="4283434"/>
          </a:xfrm>
          <a:prstGeom prst="rect">
            <a:avLst/>
          </a:prstGeom>
        </p:spPr>
      </p:pic>
    </p:spTree>
    <p:extLst>
      <p:ext uri="{BB962C8B-B14F-4D97-AF65-F5344CB8AC3E}">
        <p14:creationId xmlns:p14="http://schemas.microsoft.com/office/powerpoint/2010/main" val="427749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1826E17C-2BC4-3201-B1E2-DA7367FFE204}"/>
              </a:ext>
            </a:extLst>
          </p:cNvPr>
          <p:cNvSpPr>
            <a:spLocks noChangeArrowheads="1"/>
          </p:cNvSpPr>
          <p:nvPr/>
        </p:nvSpPr>
        <p:spPr bwMode="auto">
          <a:xfrm>
            <a:off x="141699" y="413259"/>
            <a:ext cx="10673751" cy="1077170"/>
          </a:xfrm>
          <a:prstGeom prst="rect">
            <a:avLst/>
          </a:prstGeom>
          <a:noFill/>
          <a:ln>
            <a:noFill/>
          </a:ln>
          <a:effec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933" dirty="0">
                <a:solidFill>
                  <a:schemeClr val="bg1"/>
                </a:solidFill>
                <a:latin typeface="+mn-lt"/>
                <a:cs typeface="Segoe UI" panose="020B0502040204020203" pitchFamily="34" charset="0"/>
              </a:rPr>
              <a:t>&lt;Small&gt;</a:t>
            </a:r>
          </a:p>
          <a:p>
            <a:pPr defTabSz="1219170"/>
            <a:endParaRPr lang="en-US" altLang="en-US" sz="1467" dirty="0">
              <a:latin typeface="+mn-lt"/>
            </a:endParaRPr>
          </a:p>
          <a:p>
            <a:pPr defTabSz="1219170"/>
            <a:r>
              <a:rPr lang="en-US" altLang="en-US" sz="1467" dirty="0">
                <a:latin typeface="+mn-lt"/>
              </a:rPr>
              <a:t>En el </a:t>
            </a:r>
            <a:r>
              <a:rPr lang="en-US" altLang="en-US" sz="1467" dirty="0" err="1">
                <a:latin typeface="+mn-lt"/>
              </a:rPr>
              <a:t>código</a:t>
            </a:r>
            <a:r>
              <a:rPr lang="en-US" altLang="en-US" sz="1467" dirty="0">
                <a:latin typeface="+mn-lt"/>
              </a:rPr>
              <a:t> HTML Bootstrap </a:t>
            </a:r>
            <a:r>
              <a:rPr lang="en-US" altLang="en-US" sz="1600" dirty="0">
                <a:latin typeface="+mn-lt"/>
              </a:rPr>
              <a:t>&lt;small&gt;</a:t>
            </a:r>
            <a:r>
              <a:rPr lang="en-US" altLang="en-US" sz="1467" dirty="0" err="1">
                <a:latin typeface="+mn-lt"/>
              </a:rPr>
              <a:t>elemento</a:t>
            </a:r>
            <a:r>
              <a:rPr lang="en-US" altLang="en-US" sz="1467" dirty="0">
                <a:latin typeface="+mn-lt"/>
              </a:rPr>
              <a:t> se </a:t>
            </a:r>
            <a:r>
              <a:rPr lang="en-US" altLang="en-US" sz="1467" dirty="0" err="1">
                <a:latin typeface="+mn-lt"/>
              </a:rPr>
              <a:t>utiliza</a:t>
            </a:r>
            <a:r>
              <a:rPr lang="en-US" altLang="en-US" sz="1467" dirty="0">
                <a:latin typeface="+mn-lt"/>
              </a:rPr>
              <a:t> para </a:t>
            </a:r>
            <a:r>
              <a:rPr lang="en-US" altLang="en-US" sz="1467" dirty="0" err="1">
                <a:latin typeface="+mn-lt"/>
              </a:rPr>
              <a:t>crear</a:t>
            </a:r>
            <a:r>
              <a:rPr lang="en-US" altLang="en-US" sz="1467" dirty="0">
                <a:latin typeface="+mn-lt"/>
              </a:rPr>
              <a:t> un </a:t>
            </a:r>
            <a:r>
              <a:rPr lang="en-US" altLang="en-US" sz="1467" dirty="0" err="1">
                <a:latin typeface="+mn-lt"/>
              </a:rPr>
              <a:t>texto</a:t>
            </a:r>
            <a:r>
              <a:rPr lang="en-US" altLang="en-US" sz="1467" dirty="0">
                <a:latin typeface="+mn-lt"/>
              </a:rPr>
              <a:t> </a:t>
            </a:r>
            <a:r>
              <a:rPr lang="en-US" altLang="en-US" sz="1467" dirty="0" err="1">
                <a:latin typeface="+mn-lt"/>
              </a:rPr>
              <a:t>secundario</a:t>
            </a:r>
            <a:r>
              <a:rPr lang="en-US" altLang="en-US" sz="1467" dirty="0">
                <a:latin typeface="+mn-lt"/>
              </a:rPr>
              <a:t> del </a:t>
            </a:r>
            <a:r>
              <a:rPr lang="en-US" altLang="en-US" sz="1467" dirty="0" err="1">
                <a:latin typeface="+mn-lt"/>
              </a:rPr>
              <a:t>cigarrillo</a:t>
            </a:r>
            <a:r>
              <a:rPr lang="en-US" altLang="en-US" sz="1467" dirty="0">
                <a:latin typeface="+mn-lt"/>
              </a:rPr>
              <a:t> </a:t>
            </a:r>
            <a:r>
              <a:rPr lang="en-US" altLang="en-US" sz="1467" dirty="0" err="1">
                <a:latin typeface="+mn-lt"/>
              </a:rPr>
              <a:t>en</a:t>
            </a:r>
            <a:r>
              <a:rPr lang="en-US" altLang="en-US" sz="1467" dirty="0">
                <a:latin typeface="+mn-lt"/>
              </a:rPr>
              <a:t> </a:t>
            </a:r>
            <a:r>
              <a:rPr lang="en-US" altLang="en-US" sz="1467" dirty="0" err="1">
                <a:latin typeface="+mn-lt"/>
              </a:rPr>
              <a:t>cualquier</a:t>
            </a:r>
            <a:r>
              <a:rPr lang="en-US" altLang="en-US" sz="1467" dirty="0">
                <a:latin typeface="+mn-lt"/>
              </a:rPr>
              <a:t> </a:t>
            </a:r>
            <a:r>
              <a:rPr lang="en-US" altLang="en-US" sz="1467" dirty="0" err="1">
                <a:latin typeface="+mn-lt"/>
              </a:rPr>
              <a:t>encabezamiento</a:t>
            </a:r>
            <a:r>
              <a:rPr lang="en-US" altLang="en-US" sz="1467" dirty="0">
                <a:latin typeface="+mn-lt"/>
              </a:rPr>
              <a:t>:</a:t>
            </a:r>
            <a:endParaRPr lang="en-US" altLang="en-US" sz="2400" dirty="0">
              <a:latin typeface="+mn-lt"/>
            </a:endParaRPr>
          </a:p>
        </p:txBody>
      </p:sp>
      <p:pic>
        <p:nvPicPr>
          <p:cNvPr id="3" name="Imagen 2">
            <a:extLst>
              <a:ext uri="{FF2B5EF4-FFF2-40B4-BE49-F238E27FC236}">
                <a16:creationId xmlns:a16="http://schemas.microsoft.com/office/drawing/2014/main" id="{95E132DC-084D-8F1C-5FD1-A8FD497CF5BC}"/>
              </a:ext>
            </a:extLst>
          </p:cNvPr>
          <p:cNvPicPr>
            <a:picLocks noChangeAspect="1"/>
          </p:cNvPicPr>
          <p:nvPr/>
        </p:nvPicPr>
        <p:blipFill>
          <a:blip r:embed="rId3"/>
          <a:stretch>
            <a:fillRect/>
          </a:stretch>
        </p:blipFill>
        <p:spPr>
          <a:xfrm>
            <a:off x="237392" y="1603312"/>
            <a:ext cx="10287000" cy="4538767"/>
          </a:xfrm>
          <a:prstGeom prst="rect">
            <a:avLst/>
          </a:prstGeom>
        </p:spPr>
      </p:pic>
    </p:spTree>
    <p:extLst>
      <p:ext uri="{BB962C8B-B14F-4D97-AF65-F5344CB8AC3E}">
        <p14:creationId xmlns:p14="http://schemas.microsoft.com/office/powerpoint/2010/main" val="357571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2A4A3802-0539-5048-5EA7-E4082986C9C4}"/>
              </a:ext>
            </a:extLst>
          </p:cNvPr>
          <p:cNvPicPr>
            <a:picLocks noChangeAspect="1"/>
          </p:cNvPicPr>
          <p:nvPr/>
        </p:nvPicPr>
        <p:blipFill>
          <a:blip r:embed="rId3"/>
          <a:stretch>
            <a:fillRect/>
          </a:stretch>
        </p:blipFill>
        <p:spPr>
          <a:xfrm>
            <a:off x="-2" y="697926"/>
            <a:ext cx="12161304" cy="2731074"/>
          </a:xfrm>
          <a:prstGeom prst="rect">
            <a:avLst/>
          </a:prstGeom>
        </p:spPr>
      </p:pic>
      <p:sp>
        <p:nvSpPr>
          <p:cNvPr id="3" name="Rectangle 1">
            <a:extLst>
              <a:ext uri="{FF2B5EF4-FFF2-40B4-BE49-F238E27FC236}">
                <a16:creationId xmlns:a16="http://schemas.microsoft.com/office/drawing/2014/main" id="{CC4DF85D-65B9-BCF9-0FA6-911F4B2A3897}"/>
              </a:ext>
            </a:extLst>
          </p:cNvPr>
          <p:cNvSpPr>
            <a:spLocks noChangeArrowheads="1"/>
          </p:cNvSpPr>
          <p:nvPr/>
        </p:nvSpPr>
        <p:spPr bwMode="auto">
          <a:xfrm>
            <a:off x="103517" y="-86452"/>
            <a:ext cx="8639046" cy="854044"/>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mn-lt"/>
                <a:cs typeface="Segoe UI" panose="020B0502040204020203" pitchFamily="34" charset="0"/>
              </a:rPr>
              <a:t>&lt;mark&gt;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bg1"/>
                </a:solidFill>
                <a:effectLst/>
                <a:latin typeface="+mn-lt"/>
              </a:rPr>
              <a:t>Ejemplo</a:t>
            </a:r>
            <a:r>
              <a:rPr kumimoji="0" lang="en-US" altLang="en-US" sz="1600" b="0" i="0" u="none" strike="noStrike" cap="none" normalizeH="0" baseline="0" dirty="0">
                <a:ln>
                  <a:noFill/>
                </a:ln>
                <a:solidFill>
                  <a:schemeClr val="bg1"/>
                </a:solidFill>
                <a:effectLst/>
                <a:latin typeface="+mn-lt"/>
              </a:rPr>
              <a:t> para </a:t>
            </a:r>
            <a:r>
              <a:rPr kumimoji="0" lang="en-US" altLang="en-US" sz="1600" b="0" i="0" u="none" strike="noStrike" cap="none" normalizeH="0" baseline="0" dirty="0" err="1">
                <a:ln>
                  <a:noFill/>
                </a:ln>
                <a:solidFill>
                  <a:schemeClr val="bg1"/>
                </a:solidFill>
                <a:effectLst/>
                <a:latin typeface="+mn-lt"/>
              </a:rPr>
              <a:t>usar</a:t>
            </a:r>
            <a:r>
              <a:rPr kumimoji="0" lang="en-US" altLang="en-US" sz="1600" b="0" i="0" u="none" strike="noStrike" cap="none" normalizeH="0" baseline="0" dirty="0">
                <a:ln>
                  <a:noFill/>
                </a:ln>
                <a:solidFill>
                  <a:schemeClr val="bg1"/>
                </a:solidFill>
                <a:effectLst/>
                <a:latin typeface="+mn-lt"/>
              </a:rPr>
              <a:t> </a:t>
            </a:r>
            <a:r>
              <a:rPr kumimoji="0" lang="en-US" altLang="en-US" sz="1600" b="0" i="0" u="none" strike="noStrike" cap="none" normalizeH="0" baseline="0" dirty="0" err="1">
                <a:ln>
                  <a:noFill/>
                </a:ln>
                <a:solidFill>
                  <a:schemeClr val="bg1"/>
                </a:solidFill>
                <a:effectLst/>
                <a:latin typeface="+mn-lt"/>
              </a:rPr>
              <a:t>marcas</a:t>
            </a:r>
            <a:r>
              <a:rPr kumimoji="0" lang="en-US" altLang="en-US" sz="1600" b="0" i="0" u="none" strike="noStrike" cap="none" normalizeH="0" baseline="0" dirty="0">
                <a:ln>
                  <a:noFill/>
                </a:ln>
                <a:solidFill>
                  <a:schemeClr val="bg1"/>
                </a:solidFill>
                <a:effectLst/>
                <a:latin typeface="+mn-lt"/>
              </a:rPr>
              <a:t>:</a:t>
            </a:r>
            <a:endParaRPr kumimoji="0" lang="en-US" altLang="en-US" sz="2800" b="0" i="0" u="none" strike="noStrike" cap="none" normalizeH="0" baseline="0" dirty="0">
              <a:ln>
                <a:noFill/>
              </a:ln>
              <a:solidFill>
                <a:schemeClr val="bg1"/>
              </a:solidFill>
              <a:effectLst/>
              <a:latin typeface="+mn-lt"/>
            </a:endParaRPr>
          </a:p>
        </p:txBody>
      </p:sp>
      <p:sp>
        <p:nvSpPr>
          <p:cNvPr id="6" name="Rectangle 1">
            <a:extLst>
              <a:ext uri="{FF2B5EF4-FFF2-40B4-BE49-F238E27FC236}">
                <a16:creationId xmlns:a16="http://schemas.microsoft.com/office/drawing/2014/main" id="{3791E581-738A-4B92-CF1C-952028A7EE92}"/>
              </a:ext>
            </a:extLst>
          </p:cNvPr>
          <p:cNvSpPr>
            <a:spLocks noChangeArrowheads="1"/>
          </p:cNvSpPr>
          <p:nvPr/>
        </p:nvSpPr>
        <p:spPr bwMode="auto">
          <a:xfrm>
            <a:off x="103517" y="3272568"/>
            <a:ext cx="8639046" cy="623211"/>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&lt;mark&gt;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Verdana" panose="020B0604030504040204" pitchFamily="34" charset="0"/>
              </a:rPr>
              <a:t>Ejemplo</a:t>
            </a:r>
            <a:r>
              <a:rPr kumimoji="0" lang="en-US" altLang="en-US" sz="1100" b="0" i="0" u="none" strike="noStrike" cap="none" normalizeH="0" baseline="0" dirty="0">
                <a:ln>
                  <a:noFill/>
                </a:ln>
                <a:solidFill>
                  <a:srgbClr val="000000"/>
                </a:solidFill>
                <a:effectLst/>
                <a:latin typeface="Verdana" panose="020B0604030504040204" pitchFamily="34" charset="0"/>
              </a:rPr>
              <a:t> para </a:t>
            </a:r>
            <a:r>
              <a:rPr kumimoji="0" lang="en-US" altLang="en-US" sz="1100" b="0" i="0" u="none" strike="noStrike" cap="none" normalizeH="0" baseline="0" dirty="0" err="1">
                <a:ln>
                  <a:noFill/>
                </a:ln>
                <a:solidFill>
                  <a:srgbClr val="000000"/>
                </a:solidFill>
                <a:effectLst/>
                <a:latin typeface="Verdana" panose="020B0604030504040204" pitchFamily="34" charset="0"/>
              </a:rPr>
              <a:t>marcar</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abreviaturas</a:t>
            </a:r>
            <a:r>
              <a:rPr kumimoji="0" lang="en-US" altLang="en-US" sz="1100" b="0" i="0" u="none" strike="noStrike" cap="none" normalizeH="0" baseline="0" dirty="0">
                <a:ln>
                  <a:noFill/>
                </a:ln>
                <a:solidFill>
                  <a:srgbClr val="000000"/>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81E2CA39-D717-2F35-AA7B-1F5B5906F1F9}"/>
              </a:ext>
            </a:extLst>
          </p:cNvPr>
          <p:cNvPicPr>
            <a:picLocks noChangeAspect="1"/>
          </p:cNvPicPr>
          <p:nvPr/>
        </p:nvPicPr>
        <p:blipFill>
          <a:blip r:embed="rId4"/>
          <a:stretch>
            <a:fillRect/>
          </a:stretch>
        </p:blipFill>
        <p:spPr>
          <a:xfrm>
            <a:off x="0" y="3874837"/>
            <a:ext cx="12161302" cy="2304824"/>
          </a:xfrm>
          <a:prstGeom prst="rect">
            <a:avLst/>
          </a:prstGeom>
        </p:spPr>
      </p:pic>
    </p:spTree>
    <p:extLst>
      <p:ext uri="{BB962C8B-B14F-4D97-AF65-F5344CB8AC3E}">
        <p14:creationId xmlns:p14="http://schemas.microsoft.com/office/powerpoint/2010/main" val="1623768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6E272100-C97D-4615-14B7-DBF6875BE8B5}"/>
              </a:ext>
            </a:extLst>
          </p:cNvPr>
          <p:cNvSpPr>
            <a:spLocks noChangeArrowheads="1"/>
          </p:cNvSpPr>
          <p:nvPr/>
        </p:nvSpPr>
        <p:spPr bwMode="auto">
          <a:xfrm>
            <a:off x="146649" y="58346"/>
            <a:ext cx="8151962" cy="792488"/>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&lt;</a:t>
            </a:r>
            <a:r>
              <a:rPr kumimoji="0" lang="en-US" altLang="en-US" sz="2800" b="0" i="0" u="none" strike="noStrike" cap="none" normalizeH="0" baseline="0" dirty="0" err="1">
                <a:ln>
                  <a:noFill/>
                </a:ln>
                <a:solidFill>
                  <a:schemeClr val="bg1"/>
                </a:solidFill>
                <a:effectLst/>
                <a:latin typeface="+mn-lt"/>
                <a:cs typeface="Segoe UI" panose="020B0502040204020203" pitchFamily="34" charset="0"/>
              </a:rPr>
              <a:t>Blockquote</a:t>
            </a:r>
            <a:r>
              <a:rPr kumimoji="0" lang="en-US" altLang="en-US" sz="2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Verdana" panose="020B0604030504040204" pitchFamily="34" charset="0"/>
              </a:rPr>
              <a:t>El element </a:t>
            </a:r>
            <a:r>
              <a:rPr kumimoji="0" lang="en-US" altLang="en-US" sz="1600" b="0" i="0" u="none" strike="noStrike" cap="none" normalizeH="0" baseline="0" dirty="0">
                <a:ln>
                  <a:noFill/>
                </a:ln>
                <a:solidFill>
                  <a:schemeClr val="bg1"/>
                </a:solidFill>
                <a:effectLst/>
                <a:latin typeface="Consolas" panose="020B0609020204030204" pitchFamily="49" charset="0"/>
              </a:rPr>
              <a:t>&lt;</a:t>
            </a:r>
            <a:r>
              <a:rPr kumimoji="0" lang="en-US" altLang="en-US" sz="1600" b="0" i="0" u="none" strike="noStrike" cap="none" normalizeH="0" baseline="0" dirty="0" err="1">
                <a:ln>
                  <a:noFill/>
                </a:ln>
                <a:solidFill>
                  <a:schemeClr val="bg1"/>
                </a:solidFill>
                <a:effectLst/>
                <a:latin typeface="Consolas" panose="020B0609020204030204" pitchFamily="49" charset="0"/>
              </a:rPr>
              <a:t>blockquote</a:t>
            </a:r>
            <a:r>
              <a:rPr kumimoji="0" lang="en-US" altLang="en-US" sz="1600" b="0" i="0" u="none" strike="noStrike" cap="none" normalizeH="0" baseline="0" dirty="0">
                <a:ln>
                  <a:noFill/>
                </a:ln>
                <a:solidFill>
                  <a:schemeClr val="bg1"/>
                </a:solidFill>
                <a:effectLst/>
                <a:latin typeface="Consolas" panose="020B0609020204030204" pitchFamily="49" charset="0"/>
              </a:rPr>
              <a:t>&gt;</a:t>
            </a:r>
            <a:r>
              <a:rPr lang="en-US" altLang="en-US" sz="1400" dirty="0">
                <a:solidFill>
                  <a:schemeClr val="bg1"/>
                </a:solidFill>
                <a:latin typeface="Verdana" panose="020B0604030504040204" pitchFamily="34" charset="0"/>
              </a:rPr>
              <a:t> </a:t>
            </a:r>
            <a:r>
              <a:rPr lang="en-US" altLang="en-US" sz="1400" dirty="0" err="1">
                <a:solidFill>
                  <a:schemeClr val="bg1"/>
                </a:solidFill>
                <a:latin typeface="Verdana" panose="020B0604030504040204" pitchFamily="34" charset="0"/>
              </a:rPr>
              <a:t>muestra</a:t>
            </a:r>
            <a:r>
              <a:rPr lang="en-US" altLang="en-US" sz="1400" dirty="0">
                <a:solidFill>
                  <a:schemeClr val="bg1"/>
                </a:solidFill>
                <a:latin typeface="Verdana" panose="020B0604030504040204" pitchFamily="34" charset="0"/>
              </a:rPr>
              <a:t> la </a:t>
            </a:r>
            <a:r>
              <a:rPr lang="en-US" altLang="en-US" sz="1400" dirty="0" err="1">
                <a:solidFill>
                  <a:schemeClr val="bg1"/>
                </a:solidFill>
                <a:latin typeface="Verdana" panose="020B0604030504040204" pitchFamily="34" charset="0"/>
              </a:rPr>
              <a:t>información</a:t>
            </a:r>
            <a:r>
              <a:rPr lang="en-US" altLang="en-US" sz="1400" dirty="0">
                <a:solidFill>
                  <a:schemeClr val="bg1"/>
                </a:solidFill>
                <a:latin typeface="Verdana" panose="020B0604030504040204" pitchFamily="34" charset="0"/>
              </a:rPr>
              <a:t> de la </a:t>
            </a:r>
            <a:r>
              <a:rPr lang="en-US" altLang="en-US" sz="1400" dirty="0" err="1">
                <a:solidFill>
                  <a:schemeClr val="bg1"/>
                </a:solidFill>
                <a:latin typeface="Verdana" panose="020B0604030504040204" pitchFamily="34" charset="0"/>
              </a:rPr>
              <a:t>siguiente</a:t>
            </a:r>
            <a:r>
              <a:rPr lang="en-US" altLang="en-US" sz="1400" dirty="0">
                <a:solidFill>
                  <a:schemeClr val="bg1"/>
                </a:solidFill>
                <a:latin typeface="Verdana" panose="020B0604030504040204" pitchFamily="34" charset="0"/>
              </a:rPr>
              <a:t> </a:t>
            </a:r>
            <a:r>
              <a:rPr lang="en-US" altLang="en-US" sz="1400" dirty="0" err="1">
                <a:solidFill>
                  <a:schemeClr val="bg1"/>
                </a:solidFill>
                <a:latin typeface="Verdana" panose="020B0604030504040204" pitchFamily="34" charset="0"/>
              </a:rPr>
              <a:t>manera</a:t>
            </a:r>
            <a:r>
              <a:rPr kumimoji="0" lang="en-US" altLang="en-US" sz="1400" b="0" i="0" u="none" strike="noStrike" cap="none" normalizeH="0" baseline="0" dirty="0">
                <a:ln>
                  <a:noFill/>
                </a:ln>
                <a:solidFill>
                  <a:schemeClr val="bg1"/>
                </a:solidFill>
                <a:effectLst/>
                <a:latin typeface="Verdana" panose="020B0604030504040204" pitchFamily="34" charset="0"/>
              </a:rPr>
              <a:t>:</a:t>
            </a: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A93E20B-61B7-A662-4ACE-4B88E9769F64}"/>
              </a:ext>
            </a:extLst>
          </p:cNvPr>
          <p:cNvSpPr>
            <a:spLocks noChangeArrowheads="1"/>
          </p:cNvSpPr>
          <p:nvPr/>
        </p:nvSpPr>
        <p:spPr bwMode="auto">
          <a:xfrm>
            <a:off x="146649" y="3427875"/>
            <a:ext cx="2558906" cy="700155"/>
          </a:xfrm>
          <a:prstGeom prst="rect">
            <a:avLst/>
          </a:prstGeom>
          <a:noFill/>
          <a:ln>
            <a:noFill/>
          </a:ln>
          <a:effectLst/>
        </p:spPr>
        <p:txBody>
          <a:bodyPr vert="horz" wrap="non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&lt;Dl&gt;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Verdana" panose="020B0604030504040204" pitchFamily="34" charset="0"/>
              </a:rPr>
              <a:t>Ahora</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miremos</a:t>
            </a:r>
            <a:r>
              <a:rPr kumimoji="0" lang="en-US" altLang="en-US" sz="1200" b="0" i="0" u="none" strike="noStrike" cap="none" normalizeH="0" baseline="0" dirty="0">
                <a:ln>
                  <a:noFill/>
                </a:ln>
                <a:solidFill>
                  <a:srgbClr val="000000"/>
                </a:solidFill>
                <a:effectLst/>
                <a:latin typeface="Verdana" panose="020B0604030504040204" pitchFamily="34" charset="0"/>
              </a:rPr>
              <a:t> el element </a:t>
            </a:r>
            <a:r>
              <a:rPr kumimoji="0" lang="en-US" altLang="en-US" sz="1400" b="0" i="0" u="none" strike="noStrike" cap="none" normalizeH="0" baseline="0" dirty="0">
                <a:ln>
                  <a:noFill/>
                </a:ln>
                <a:solidFill>
                  <a:srgbClr val="DC143C"/>
                </a:solidFill>
                <a:effectLst/>
                <a:latin typeface="Consolas" panose="020B0609020204030204" pitchFamily="49" charset="0"/>
              </a:rPr>
              <a:t>&lt;dl&gt;</a:t>
            </a:r>
            <a:r>
              <a:rPr kumimoji="0" lang="en-US" altLang="en-US" sz="12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49BD728E-50E3-3AE7-BE8C-C1A1CDAC1C5F}"/>
              </a:ext>
            </a:extLst>
          </p:cNvPr>
          <p:cNvPicPr>
            <a:picLocks noChangeAspect="1"/>
          </p:cNvPicPr>
          <p:nvPr/>
        </p:nvPicPr>
        <p:blipFill>
          <a:blip r:embed="rId3"/>
          <a:stretch>
            <a:fillRect/>
          </a:stretch>
        </p:blipFill>
        <p:spPr>
          <a:xfrm>
            <a:off x="0" y="1299618"/>
            <a:ext cx="9983972" cy="2259631"/>
          </a:xfrm>
          <a:prstGeom prst="rect">
            <a:avLst/>
          </a:prstGeom>
        </p:spPr>
      </p:pic>
      <p:pic>
        <p:nvPicPr>
          <p:cNvPr id="7" name="Imagen 6">
            <a:extLst>
              <a:ext uri="{FF2B5EF4-FFF2-40B4-BE49-F238E27FC236}">
                <a16:creationId xmlns:a16="http://schemas.microsoft.com/office/drawing/2014/main" id="{2398A8F1-CF33-40F6-6D63-5BE90D286EE0}"/>
              </a:ext>
            </a:extLst>
          </p:cNvPr>
          <p:cNvPicPr>
            <a:picLocks noChangeAspect="1"/>
          </p:cNvPicPr>
          <p:nvPr/>
        </p:nvPicPr>
        <p:blipFill>
          <a:blip r:embed="rId4"/>
          <a:stretch>
            <a:fillRect/>
          </a:stretch>
        </p:blipFill>
        <p:spPr>
          <a:xfrm>
            <a:off x="0" y="4141755"/>
            <a:ext cx="5762847" cy="2085708"/>
          </a:xfrm>
          <a:prstGeom prst="rect">
            <a:avLst/>
          </a:prstGeom>
        </p:spPr>
      </p:pic>
    </p:spTree>
    <p:extLst>
      <p:ext uri="{BB962C8B-B14F-4D97-AF65-F5344CB8AC3E}">
        <p14:creationId xmlns:p14="http://schemas.microsoft.com/office/powerpoint/2010/main" val="2845467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F9E38836-4C27-5CDE-86B6-33DB90EF2AE0}"/>
              </a:ext>
            </a:extLst>
          </p:cNvPr>
          <p:cNvSpPr>
            <a:spLocks noChangeArrowheads="1"/>
          </p:cNvSpPr>
          <p:nvPr/>
        </p:nvSpPr>
        <p:spPr bwMode="auto">
          <a:xfrm>
            <a:off x="169499" y="58346"/>
            <a:ext cx="8100204" cy="792488"/>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mn-lt"/>
                <a:cs typeface="Segoe UI" panose="020B0502040204020203" pitchFamily="34" charset="0"/>
              </a:rPr>
              <a:t>&lt;</a:t>
            </a:r>
            <a:r>
              <a:rPr kumimoji="0" lang="en-US" altLang="en-US" sz="2800" b="0" i="0" u="none" strike="noStrike" cap="none" normalizeH="0" baseline="0" dirty="0" err="1">
                <a:ln>
                  <a:noFill/>
                </a:ln>
                <a:solidFill>
                  <a:schemeClr val="bg1"/>
                </a:solidFill>
                <a:effectLst/>
                <a:latin typeface="+mn-lt"/>
                <a:cs typeface="Segoe UI" panose="020B0502040204020203" pitchFamily="34" charset="0"/>
              </a:rPr>
              <a:t>Kbd</a:t>
            </a:r>
            <a:r>
              <a:rPr kumimoji="0" lang="en-US" altLang="en-US" sz="2800" b="0" i="0" u="none" strike="noStrike" cap="none" normalizeH="0" baseline="0" dirty="0">
                <a:ln>
                  <a:noFill/>
                </a:ln>
                <a:solidFill>
                  <a:schemeClr val="bg1"/>
                </a:solidFill>
                <a:effectLst/>
                <a:latin typeface="+mn-lt"/>
                <a:cs typeface="Segoe UI" panose="020B0502040204020203" pitchFamily="34"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mn-lt"/>
              </a:rPr>
              <a:t>El </a:t>
            </a:r>
            <a:r>
              <a:rPr kumimoji="0" lang="en-US" altLang="en-US" sz="1400" b="0" i="0" u="none" strike="noStrike" cap="none" normalizeH="0" baseline="0" dirty="0" err="1">
                <a:ln>
                  <a:noFill/>
                </a:ln>
                <a:solidFill>
                  <a:schemeClr val="bg1"/>
                </a:solidFill>
                <a:effectLst/>
                <a:latin typeface="+mn-lt"/>
              </a:rPr>
              <a:t>elemento</a:t>
            </a:r>
            <a:r>
              <a:rPr kumimoji="0" lang="en-US" altLang="en-US" sz="1400" b="0" i="0" u="none" strike="noStrike" cap="none" normalizeH="0" baseline="0" dirty="0">
                <a:ln>
                  <a:noFill/>
                </a:ln>
                <a:solidFill>
                  <a:schemeClr val="bg1"/>
                </a:solidFill>
                <a:effectLst/>
                <a:latin typeface="+mn-lt"/>
              </a:rPr>
              <a:t> </a:t>
            </a:r>
            <a:r>
              <a:rPr kumimoji="0" lang="en-US" altLang="en-US" sz="1600" b="0" i="0" u="none" strike="noStrike" cap="none" normalizeH="0" baseline="0" dirty="0">
                <a:ln>
                  <a:noFill/>
                </a:ln>
                <a:solidFill>
                  <a:schemeClr val="bg1"/>
                </a:solidFill>
                <a:effectLst/>
                <a:latin typeface="+mn-lt"/>
              </a:rPr>
              <a:t>&lt;</a:t>
            </a:r>
            <a:r>
              <a:rPr kumimoji="0" lang="en-US" altLang="en-US" sz="1600" b="0" i="0" u="none" strike="noStrike" cap="none" normalizeH="0" baseline="0" dirty="0" err="1">
                <a:ln>
                  <a:noFill/>
                </a:ln>
                <a:solidFill>
                  <a:schemeClr val="bg1"/>
                </a:solidFill>
                <a:effectLst/>
                <a:latin typeface="+mn-lt"/>
              </a:rPr>
              <a:t>kbd</a:t>
            </a:r>
            <a:r>
              <a:rPr kumimoji="0" lang="en-US" altLang="en-US" sz="1600" b="0" i="0" u="none" strike="noStrike" cap="none" normalizeH="0" baseline="0" dirty="0">
                <a:ln>
                  <a:noFill/>
                </a:ln>
                <a:solidFill>
                  <a:schemeClr val="bg1"/>
                </a:solidFill>
                <a:effectLst/>
                <a:latin typeface="+mn-lt"/>
              </a:rPr>
              <a:t>&gt;</a:t>
            </a:r>
            <a:r>
              <a:rPr lang="en-US" altLang="en-US" sz="1400" dirty="0">
                <a:solidFill>
                  <a:schemeClr val="bg1"/>
                </a:solidFill>
                <a:latin typeface="+mn-lt"/>
              </a:rPr>
              <a:t> </a:t>
            </a:r>
            <a:r>
              <a:rPr lang="en-US" altLang="en-US" sz="1400" dirty="0" err="1">
                <a:solidFill>
                  <a:schemeClr val="bg1"/>
                </a:solidFill>
                <a:latin typeface="+mn-lt"/>
              </a:rPr>
              <a:t>muestra</a:t>
            </a:r>
            <a:r>
              <a:rPr lang="en-US" altLang="en-US" sz="1400" dirty="0">
                <a:solidFill>
                  <a:schemeClr val="bg1"/>
                </a:solidFill>
                <a:latin typeface="+mn-lt"/>
              </a:rPr>
              <a:t> </a:t>
            </a:r>
            <a:r>
              <a:rPr lang="en-US" altLang="en-US" sz="1400" dirty="0" err="1">
                <a:solidFill>
                  <a:schemeClr val="bg1"/>
                </a:solidFill>
                <a:latin typeface="+mn-lt"/>
              </a:rPr>
              <a:t>una</a:t>
            </a:r>
            <a:r>
              <a:rPr lang="en-US" altLang="en-US" sz="1400" dirty="0">
                <a:solidFill>
                  <a:schemeClr val="bg1"/>
                </a:solidFill>
                <a:latin typeface="+mn-lt"/>
              </a:rPr>
              <a:t> </a:t>
            </a:r>
            <a:r>
              <a:rPr lang="en-US" altLang="en-US" sz="1400" dirty="0" err="1">
                <a:solidFill>
                  <a:schemeClr val="bg1"/>
                </a:solidFill>
                <a:latin typeface="+mn-lt"/>
              </a:rPr>
              <a:t>apariencia</a:t>
            </a:r>
            <a:r>
              <a:rPr lang="en-US" altLang="en-US" sz="1400" dirty="0">
                <a:solidFill>
                  <a:schemeClr val="bg1"/>
                </a:solidFill>
                <a:latin typeface="+mn-lt"/>
              </a:rPr>
              <a:t> de entradas de </a:t>
            </a:r>
            <a:r>
              <a:rPr lang="en-US" altLang="en-US" sz="1400" dirty="0" err="1">
                <a:solidFill>
                  <a:schemeClr val="bg1"/>
                </a:solidFill>
                <a:latin typeface="+mn-lt"/>
              </a:rPr>
              <a:t>teclado</a:t>
            </a:r>
            <a:r>
              <a:rPr kumimoji="0" lang="en-US" altLang="en-US" sz="1400" b="0" i="0" u="none" strike="noStrike" cap="none" normalizeH="0" baseline="0" dirty="0">
                <a:ln>
                  <a:noFill/>
                </a:ln>
                <a:solidFill>
                  <a:schemeClr val="bg1"/>
                </a:solidFill>
                <a:effectLst/>
                <a:latin typeface="+mn-lt"/>
              </a:rPr>
              <a:t>:</a:t>
            </a:r>
            <a:endParaRPr kumimoji="0" lang="en-US" altLang="en-US" sz="24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12FAEF3D-5E9A-6D32-6F86-40FD6D0B6BEA}"/>
              </a:ext>
            </a:extLst>
          </p:cNvPr>
          <p:cNvPicPr>
            <a:picLocks noChangeAspect="1"/>
          </p:cNvPicPr>
          <p:nvPr/>
        </p:nvPicPr>
        <p:blipFill>
          <a:blip r:embed="rId3"/>
          <a:stretch>
            <a:fillRect/>
          </a:stretch>
        </p:blipFill>
        <p:spPr>
          <a:xfrm>
            <a:off x="169498" y="1257075"/>
            <a:ext cx="9857003" cy="1677363"/>
          </a:xfrm>
          <a:prstGeom prst="rect">
            <a:avLst/>
          </a:prstGeom>
        </p:spPr>
      </p:pic>
      <p:sp>
        <p:nvSpPr>
          <p:cNvPr id="6" name="Rectangle 1">
            <a:extLst>
              <a:ext uri="{FF2B5EF4-FFF2-40B4-BE49-F238E27FC236}">
                <a16:creationId xmlns:a16="http://schemas.microsoft.com/office/drawing/2014/main" id="{C97FCCC8-79B0-0EAD-10C1-931798684A19}"/>
              </a:ext>
            </a:extLst>
          </p:cNvPr>
          <p:cNvSpPr>
            <a:spLocks noChangeArrowheads="1"/>
          </p:cNvSpPr>
          <p:nvPr/>
        </p:nvSpPr>
        <p:spPr bwMode="auto">
          <a:xfrm>
            <a:off x="169499" y="2968391"/>
            <a:ext cx="8100204" cy="792488"/>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&lt;pre&gt;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El </a:t>
            </a:r>
            <a:r>
              <a:rPr kumimoji="0" lang="en-US" altLang="en-US" sz="1400" b="0" i="0" u="none" strike="noStrike" cap="none" normalizeH="0" baseline="0" dirty="0" err="1">
                <a:ln>
                  <a:noFill/>
                </a:ln>
                <a:solidFill>
                  <a:srgbClr val="000000"/>
                </a:solidFill>
                <a:effectLst/>
                <a:latin typeface="Verdana" panose="020B0604030504040204" pitchFamily="34" charset="0"/>
              </a:rPr>
              <a:t>elemento</a:t>
            </a:r>
            <a:r>
              <a:rPr kumimoji="0" lang="en-US" altLang="en-US" sz="14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DC143C"/>
                </a:solidFill>
                <a:effectLst/>
                <a:latin typeface="Consolas" panose="020B0609020204030204" pitchFamily="49" charset="0"/>
              </a:rPr>
              <a:t>&lt;pre&gt;</a:t>
            </a:r>
            <a:r>
              <a:rPr lang="en-US" altLang="en-US" sz="1400" dirty="0">
                <a:solidFill>
                  <a:srgbClr val="000000"/>
                </a:solidFill>
                <a:latin typeface="Verdana" panose="020B0604030504040204" pitchFamily="34" charset="0"/>
              </a:rPr>
              <a:t> </a:t>
            </a:r>
            <a:r>
              <a:rPr lang="en-US" altLang="en-US" sz="1400" dirty="0" err="1">
                <a:solidFill>
                  <a:srgbClr val="000000"/>
                </a:solidFill>
                <a:latin typeface="Verdana" panose="020B0604030504040204" pitchFamily="34" charset="0"/>
              </a:rPr>
              <a:t>muestra</a:t>
            </a:r>
            <a:r>
              <a:rPr lang="en-US" altLang="en-US" sz="1400" dirty="0">
                <a:solidFill>
                  <a:srgbClr val="000000"/>
                </a:solidFill>
                <a:latin typeface="Verdana" panose="020B0604030504040204" pitchFamily="34" charset="0"/>
              </a:rPr>
              <a:t> </a:t>
            </a:r>
            <a:r>
              <a:rPr lang="en-US" altLang="en-US" sz="1400" dirty="0" err="1">
                <a:solidFill>
                  <a:srgbClr val="000000"/>
                </a:solidFill>
                <a:latin typeface="Verdana" panose="020B0604030504040204" pitchFamily="34" charset="0"/>
              </a:rPr>
              <a:t>varias</a:t>
            </a:r>
            <a:r>
              <a:rPr lang="en-US" altLang="en-US" sz="1400" dirty="0">
                <a:solidFill>
                  <a:srgbClr val="000000"/>
                </a:solidFill>
                <a:latin typeface="Verdana" panose="020B0604030504040204" pitchFamily="34" charset="0"/>
              </a:rPr>
              <a:t> </a:t>
            </a:r>
            <a:r>
              <a:rPr lang="en-US" altLang="en-US" sz="1400" dirty="0" err="1">
                <a:solidFill>
                  <a:srgbClr val="000000"/>
                </a:solidFill>
                <a:latin typeface="Verdana" panose="020B0604030504040204" pitchFamily="34" charset="0"/>
              </a:rPr>
              <a:t>lineas</a:t>
            </a:r>
            <a:r>
              <a:rPr lang="en-US" altLang="en-US" sz="1400" dirty="0">
                <a:solidFill>
                  <a:srgbClr val="000000"/>
                </a:solidFill>
                <a:latin typeface="Verdana" panose="020B0604030504040204" pitchFamily="34" charset="0"/>
              </a:rPr>
              <a:t> de </a:t>
            </a:r>
            <a:r>
              <a:rPr lang="en-US" altLang="en-US" sz="1400" dirty="0" err="1">
                <a:solidFill>
                  <a:srgbClr val="000000"/>
                </a:solidFill>
                <a:latin typeface="Verdana" panose="020B0604030504040204" pitchFamily="34" charset="0"/>
              </a:rPr>
              <a:t>código</a:t>
            </a:r>
            <a:r>
              <a:rPr kumimoji="0" lang="en-US" altLang="en-US" sz="14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354BECB2-56E4-F067-D368-DB93371BBF44}"/>
              </a:ext>
            </a:extLst>
          </p:cNvPr>
          <p:cNvPicPr>
            <a:picLocks noChangeAspect="1"/>
          </p:cNvPicPr>
          <p:nvPr/>
        </p:nvPicPr>
        <p:blipFill>
          <a:blip r:embed="rId4"/>
          <a:stretch>
            <a:fillRect/>
          </a:stretch>
        </p:blipFill>
        <p:spPr>
          <a:xfrm>
            <a:off x="169499" y="3868383"/>
            <a:ext cx="5763468" cy="2319766"/>
          </a:xfrm>
          <a:prstGeom prst="rect">
            <a:avLst/>
          </a:prstGeom>
        </p:spPr>
      </p:pic>
    </p:spTree>
    <p:extLst>
      <p:ext uri="{BB962C8B-B14F-4D97-AF65-F5344CB8AC3E}">
        <p14:creationId xmlns:p14="http://schemas.microsoft.com/office/powerpoint/2010/main" val="407497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639201A4-C926-84AC-0D12-F37B59A221EE}"/>
              </a:ext>
            </a:extLst>
          </p:cNvPr>
          <p:cNvSpPr>
            <a:spLocks noChangeArrowheads="1"/>
          </p:cNvSpPr>
          <p:nvPr/>
        </p:nvSpPr>
        <p:spPr bwMode="auto">
          <a:xfrm>
            <a:off x="249204" y="-1044893"/>
            <a:ext cx="9033018" cy="3500922"/>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400" b="1" i="0" u="none" strike="noStrike" cap="none" normalizeH="0" baseline="0" dirty="0">
                <a:ln>
                  <a:noFill/>
                </a:ln>
                <a:solidFill>
                  <a:schemeClr val="bg1"/>
                </a:solidFill>
                <a:effectLst/>
                <a:latin typeface="+mn-lt"/>
                <a:cs typeface="Segoe UI" panose="020B0502040204020203" pitchFamily="34" charset="0"/>
              </a:rPr>
              <a:t>Colores contextuales y Fondos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Bootstrap </a:t>
            </a:r>
            <a:r>
              <a:rPr kumimoji="0" lang="en-US" altLang="en-US" sz="1200" b="0" i="0" u="none" strike="noStrike" cap="none" normalizeH="0" baseline="0" dirty="0" err="1">
                <a:ln>
                  <a:noFill/>
                </a:ln>
                <a:solidFill>
                  <a:srgbClr val="000000"/>
                </a:solidFill>
                <a:effectLst/>
                <a:latin typeface="Verdana" panose="020B0604030504040204" pitchFamily="34" charset="0"/>
              </a:rPr>
              <a:t>también</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tiene</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algunas</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clases</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contextuales</a:t>
            </a:r>
            <a:r>
              <a:rPr kumimoji="0" lang="en-US" altLang="en-US" sz="1200" b="0" i="0" u="none" strike="noStrike" cap="none" normalizeH="0" baseline="0" dirty="0">
                <a:ln>
                  <a:noFill/>
                </a:ln>
                <a:solidFill>
                  <a:srgbClr val="000000"/>
                </a:solidFill>
                <a:effectLst/>
                <a:latin typeface="Verdana" panose="020B0604030504040204" pitchFamily="34" charset="0"/>
              </a:rPr>
              <a:t> que </a:t>
            </a:r>
            <a:r>
              <a:rPr kumimoji="0" lang="en-US" altLang="en-US" sz="1200" b="0" i="0" u="none" strike="noStrike" cap="none" normalizeH="0" baseline="0" dirty="0" err="1">
                <a:ln>
                  <a:noFill/>
                </a:ln>
                <a:solidFill>
                  <a:srgbClr val="000000"/>
                </a:solidFill>
                <a:effectLst/>
                <a:latin typeface="Verdana" panose="020B0604030504040204" pitchFamily="34" charset="0"/>
              </a:rPr>
              <a:t>pueden</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ser</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utilizados</a:t>
            </a:r>
            <a:r>
              <a:rPr kumimoji="0" lang="en-US" altLang="en-US" sz="1200" b="0" i="0" u="none" strike="noStrike" cap="none" normalizeH="0" baseline="0" dirty="0">
                <a:ln>
                  <a:noFill/>
                </a:ln>
                <a:solidFill>
                  <a:srgbClr val="000000"/>
                </a:solidFill>
                <a:effectLst/>
                <a:latin typeface="Verdana" panose="020B0604030504040204" pitchFamily="34" charset="0"/>
              </a:rPr>
              <a:t> para </a:t>
            </a:r>
            <a:r>
              <a:rPr kumimoji="0" lang="en-US" altLang="en-US" sz="1200" b="0" i="0" u="none" strike="noStrike" cap="none" normalizeH="0" baseline="0" dirty="0" err="1">
                <a:ln>
                  <a:noFill/>
                </a:ln>
                <a:solidFill>
                  <a:srgbClr val="000000"/>
                </a:solidFill>
                <a:effectLst/>
                <a:latin typeface="Verdana" panose="020B0604030504040204" pitchFamily="34" charset="0"/>
              </a:rPr>
              <a:t>proporcionar</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es</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decir</a:t>
            </a:r>
            <a:r>
              <a:rPr kumimoji="0" lang="en-US" altLang="en-US" sz="1200" b="0" i="0" u="none" strike="noStrike" cap="none" normalizeH="0" baseline="0" dirty="0">
                <a:ln>
                  <a:noFill/>
                </a:ln>
                <a:solidFill>
                  <a:srgbClr val="000000"/>
                </a:solidFill>
                <a:effectLst/>
                <a:latin typeface="Verdana" panose="020B0604030504040204" pitchFamily="34" charset="0"/>
              </a:rPr>
              <a:t> a </a:t>
            </a:r>
            <a:r>
              <a:rPr kumimoji="0" lang="en-US" altLang="en-US" sz="1200" b="0" i="0" u="none" strike="noStrike" cap="none" normalizeH="0" baseline="0" dirty="0" err="1">
                <a:ln>
                  <a:noFill/>
                </a:ln>
                <a:solidFill>
                  <a:srgbClr val="000000"/>
                </a:solidFill>
                <a:effectLst/>
                <a:latin typeface="Verdana" panose="020B0604030504040204" pitchFamily="34" charset="0"/>
              </a:rPr>
              <a:t>través</a:t>
            </a:r>
            <a:r>
              <a:rPr kumimoji="0" lang="en-US" altLang="en-US" sz="1200" b="0" i="0" u="none" strike="noStrike" cap="none" normalizeH="0" baseline="0" dirty="0">
                <a:ln>
                  <a:noFill/>
                </a:ln>
                <a:solidFill>
                  <a:srgbClr val="000000"/>
                </a:solidFill>
                <a:effectLst/>
                <a:latin typeface="Verdana" panose="020B0604030504040204" pitchFamily="34" charset="0"/>
              </a:rPr>
              <a:t> de </a:t>
            </a:r>
            <a:r>
              <a:rPr kumimoji="0" lang="en-US" altLang="en-US" sz="1200" b="0" i="0" u="none" strike="noStrike" cap="none" normalizeH="0" baseline="0" dirty="0" err="1">
                <a:ln>
                  <a:noFill/>
                </a:ln>
                <a:solidFill>
                  <a:srgbClr val="000000"/>
                </a:solidFill>
                <a:effectLst/>
                <a:latin typeface="Verdana" panose="020B0604030504040204" pitchFamily="34" charset="0"/>
              </a:rPr>
              <a:t>colores</a:t>
            </a:r>
            <a:r>
              <a:rPr kumimoji="0" lang="en-US" altLang="en-US" sz="1200" b="0" i="0" u="none" strike="noStrike" cap="none" normalizeH="0" baseline="0" dirty="0">
                <a:ln>
                  <a:noFill/>
                </a:ln>
                <a:solidFill>
                  <a:srgbClr val="000000"/>
                </a:solidFill>
                <a:effectLst/>
                <a:latin typeface="Verdana" panose="020B0604030504040204" pitchFamily="34"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Las </a:t>
            </a:r>
            <a:r>
              <a:rPr kumimoji="0" lang="en-US" altLang="en-US" sz="1200" b="0" i="0" u="none" strike="noStrike" cap="none" normalizeH="0" baseline="0" dirty="0" err="1">
                <a:ln>
                  <a:noFill/>
                </a:ln>
                <a:solidFill>
                  <a:srgbClr val="000000"/>
                </a:solidFill>
                <a:effectLst/>
                <a:latin typeface="Verdana" panose="020B0604030504040204" pitchFamily="34" charset="0"/>
              </a:rPr>
              <a:t>clases</a:t>
            </a:r>
            <a:r>
              <a:rPr kumimoji="0" lang="en-US" altLang="en-US" sz="1200" b="0" i="0" u="none" strike="noStrike" cap="none" normalizeH="0" baseline="0" dirty="0">
                <a:ln>
                  <a:noFill/>
                </a:ln>
                <a:solidFill>
                  <a:srgbClr val="000000"/>
                </a:solidFill>
                <a:effectLst/>
                <a:latin typeface="Verdana" panose="020B0604030504040204" pitchFamily="34" charset="0"/>
              </a:rPr>
              <a:t> para </a:t>
            </a:r>
            <a:r>
              <a:rPr kumimoji="0" lang="en-US" altLang="en-US" sz="1200" b="0" i="0" u="none" strike="noStrike" cap="none" normalizeH="0" baseline="0" dirty="0" err="1">
                <a:ln>
                  <a:noFill/>
                </a:ln>
                <a:solidFill>
                  <a:srgbClr val="000000"/>
                </a:solidFill>
                <a:effectLst/>
                <a:latin typeface="Verdana" panose="020B0604030504040204" pitchFamily="34" charset="0"/>
              </a:rPr>
              <a:t>los</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err="1">
                <a:ln>
                  <a:noFill/>
                </a:ln>
                <a:solidFill>
                  <a:srgbClr val="000000"/>
                </a:solidFill>
                <a:effectLst/>
                <a:latin typeface="Verdana" panose="020B0604030504040204" pitchFamily="34" charset="0"/>
              </a:rPr>
              <a:t>colores</a:t>
            </a:r>
            <a:r>
              <a:rPr kumimoji="0" lang="en-US" altLang="en-US" sz="1200" b="0" i="0" u="none" strike="noStrike" cap="none" normalizeH="0" baseline="0" dirty="0">
                <a:ln>
                  <a:noFill/>
                </a:ln>
                <a:solidFill>
                  <a:srgbClr val="000000"/>
                </a:solidFill>
                <a:effectLst/>
                <a:latin typeface="Verdana" panose="020B0604030504040204" pitchFamily="34" charset="0"/>
              </a:rPr>
              <a:t> de </a:t>
            </a:r>
            <a:r>
              <a:rPr kumimoji="0" lang="en-US" altLang="en-US" sz="1200" b="0" i="0" u="none" strike="noStrike" cap="none" normalizeH="0" baseline="0" dirty="0" err="1">
                <a:ln>
                  <a:noFill/>
                </a:ln>
                <a:solidFill>
                  <a:srgbClr val="000000"/>
                </a:solidFill>
                <a:effectLst/>
                <a:latin typeface="Verdana" panose="020B0604030504040204" pitchFamily="34" charset="0"/>
              </a:rPr>
              <a:t>texto</a:t>
            </a:r>
            <a:r>
              <a:rPr kumimoji="0" lang="en-US" altLang="en-US" sz="1200" b="0" i="0" u="none" strike="noStrike" cap="none" normalizeH="0" baseline="0" dirty="0">
                <a:ln>
                  <a:noFill/>
                </a:ln>
                <a:solidFill>
                  <a:srgbClr val="000000"/>
                </a:solidFill>
                <a:effectLst/>
                <a:latin typeface="Verdana" panose="020B0604030504040204" pitchFamily="34" charset="0"/>
              </a:rPr>
              <a:t> son: </a:t>
            </a:r>
            <a:r>
              <a:rPr kumimoji="0" lang="en-US" altLang="en-US" sz="1400" b="0" i="0" u="none" strike="noStrike" cap="none" normalizeH="0" baseline="0" dirty="0">
                <a:ln>
                  <a:noFill/>
                </a:ln>
                <a:solidFill>
                  <a:srgbClr val="DC143C"/>
                </a:solidFill>
                <a:effectLst/>
                <a:latin typeface="Consolas" panose="020B0609020204030204" pitchFamily="49" charset="0"/>
              </a:rPr>
              <a:t>.text-muted</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.text-primary</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.text-success</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.text-info</a:t>
            </a:r>
            <a:r>
              <a:rPr kumimoji="0" lang="en-US" altLang="en-US" sz="12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.text-warning</a:t>
            </a:r>
            <a:r>
              <a:rPr kumimoji="0" lang="en-US" altLang="en-US" sz="1200" b="0" i="0" u="none" strike="noStrike" cap="none" normalizeH="0" baseline="0" dirty="0">
                <a:ln>
                  <a:noFill/>
                </a:ln>
                <a:solidFill>
                  <a:srgbClr val="000000"/>
                </a:solidFill>
                <a:effectLst/>
                <a:latin typeface="Verdana" panose="020B0604030504040204" pitchFamily="34" charset="0"/>
              </a:rPr>
              <a:t>, y </a:t>
            </a:r>
            <a:r>
              <a:rPr kumimoji="0" lang="en-US" altLang="en-US" sz="1400" b="0" i="0" u="none" strike="noStrike" cap="none" normalizeH="0" baseline="0" dirty="0">
                <a:ln>
                  <a:noFill/>
                </a:ln>
                <a:solidFill>
                  <a:srgbClr val="DC143C"/>
                </a:solidFill>
                <a:effectLst/>
                <a:latin typeface="Consolas" panose="020B0609020204030204" pitchFamily="49" charset="0"/>
              </a:rPr>
              <a:t>.text-danger</a:t>
            </a:r>
            <a:r>
              <a:rPr kumimoji="0" lang="en-US" altLang="en-US" sz="12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26077CF3-C8FA-BB37-80E2-931B30D5CBB9}"/>
              </a:ext>
            </a:extLst>
          </p:cNvPr>
          <p:cNvPicPr>
            <a:picLocks noChangeAspect="1"/>
          </p:cNvPicPr>
          <p:nvPr/>
        </p:nvPicPr>
        <p:blipFill>
          <a:blip r:embed="rId3"/>
          <a:stretch>
            <a:fillRect/>
          </a:stretch>
        </p:blipFill>
        <p:spPr>
          <a:xfrm>
            <a:off x="0" y="2262154"/>
            <a:ext cx="9579935" cy="4054316"/>
          </a:xfrm>
          <a:prstGeom prst="rect">
            <a:avLst/>
          </a:prstGeom>
        </p:spPr>
      </p:pic>
    </p:spTree>
    <p:extLst>
      <p:ext uri="{BB962C8B-B14F-4D97-AF65-F5344CB8AC3E}">
        <p14:creationId xmlns:p14="http://schemas.microsoft.com/office/powerpoint/2010/main" val="1440076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BDF4D4D7-3471-CD5D-DFDF-74D49261A326}"/>
              </a:ext>
            </a:extLst>
          </p:cNvPr>
          <p:cNvSpPr>
            <a:spLocks noChangeArrowheads="1"/>
          </p:cNvSpPr>
          <p:nvPr/>
        </p:nvSpPr>
        <p:spPr bwMode="auto">
          <a:xfrm>
            <a:off x="180753" y="71764"/>
            <a:ext cx="5104603" cy="884821"/>
          </a:xfrm>
          <a:prstGeom prst="rect">
            <a:avLst/>
          </a:prstGeom>
          <a:noFill/>
          <a:ln>
            <a:noFill/>
          </a:ln>
          <a:effectLst/>
        </p:spPr>
        <p:txBody>
          <a:bodyPr vert="horz" wrap="non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mn-lt"/>
                <a:cs typeface="Segoe UI" panose="020B0502040204020203" pitchFamily="34" charset="0"/>
              </a:rPr>
              <a:t>Bootstrap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tabla</a:t>
            </a:r>
            <a:r>
              <a:rPr kumimoji="0" lang="en-US" altLang="en-US" sz="2400" b="0" i="0" u="none" strike="noStrike" cap="none" normalizeH="0" baseline="0" dirty="0">
                <a:ln>
                  <a:noFill/>
                </a:ln>
                <a:solidFill>
                  <a:schemeClr val="bg1"/>
                </a:solidFill>
                <a:effectLst/>
                <a:latin typeface="+mn-lt"/>
                <a:cs typeface="Segoe UI" panose="020B0502040204020203" pitchFamily="34" charset="0"/>
              </a:rPr>
              <a:t>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básico</a:t>
            </a:r>
            <a:endParaRPr kumimoji="0" lang="en-US" altLang="en-US" sz="2400" b="0" i="0" u="none" strike="noStrike" cap="none" normalizeH="0" baseline="0" dirty="0">
              <a:ln>
                <a:noFill/>
              </a:ln>
              <a:solidFill>
                <a:schemeClr val="bg1"/>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bg1"/>
                </a:solidFill>
                <a:effectLst/>
                <a:latin typeface="+mn-lt"/>
              </a:rPr>
              <a:t>Una</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tabla</a:t>
            </a:r>
            <a:r>
              <a:rPr kumimoji="0" lang="en-US" altLang="en-US" sz="1200" b="0" i="0" u="none" strike="noStrike" cap="none" normalizeH="0" baseline="0" dirty="0">
                <a:ln>
                  <a:noFill/>
                </a:ln>
                <a:solidFill>
                  <a:schemeClr val="bg1"/>
                </a:solidFill>
                <a:effectLst/>
                <a:latin typeface="+mn-lt"/>
              </a:rPr>
              <a:t> Bootstrap </a:t>
            </a:r>
            <a:r>
              <a:rPr kumimoji="0" lang="en-US" altLang="en-US" sz="1200" b="0" i="0" u="none" strike="noStrike" cap="none" normalizeH="0" baseline="0" dirty="0" err="1">
                <a:ln>
                  <a:noFill/>
                </a:ln>
                <a:solidFill>
                  <a:schemeClr val="bg1"/>
                </a:solidFill>
                <a:effectLst/>
                <a:latin typeface="+mn-lt"/>
              </a:rPr>
              <a:t>básica</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tiene</a:t>
            </a:r>
            <a:r>
              <a:rPr kumimoji="0" lang="en-US" altLang="en-US" sz="1200" b="0" i="0" u="none" strike="noStrike" cap="none" normalizeH="0" baseline="0" dirty="0">
                <a:ln>
                  <a:noFill/>
                </a:ln>
                <a:solidFill>
                  <a:schemeClr val="bg1"/>
                </a:solidFill>
                <a:effectLst/>
                <a:latin typeface="+mn-lt"/>
              </a:rPr>
              <a:t> un </a:t>
            </a:r>
            <a:r>
              <a:rPr kumimoji="0" lang="en-US" altLang="en-US" sz="1200" b="0" i="0" u="none" strike="noStrike" cap="none" normalizeH="0" baseline="0" dirty="0" err="1">
                <a:ln>
                  <a:noFill/>
                </a:ln>
                <a:solidFill>
                  <a:schemeClr val="bg1"/>
                </a:solidFill>
                <a:effectLst/>
                <a:latin typeface="+mn-lt"/>
              </a:rPr>
              <a:t>acolchado</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ligero</a:t>
            </a:r>
            <a:r>
              <a:rPr kumimoji="0" lang="en-US" altLang="en-US" sz="1200" b="0" i="0" u="none" strike="noStrike" cap="none" normalizeH="0" baseline="0" dirty="0">
                <a:ln>
                  <a:noFill/>
                </a:ln>
                <a:solidFill>
                  <a:schemeClr val="bg1"/>
                </a:solidFill>
                <a:effectLst/>
                <a:latin typeface="+mn-lt"/>
              </a:rPr>
              <a:t> y </a:t>
            </a:r>
            <a:r>
              <a:rPr kumimoji="0" lang="en-US" altLang="en-US" sz="1200" b="0" i="0" u="none" strike="noStrike" cap="none" normalizeH="0" baseline="0" dirty="0" err="1">
                <a:ln>
                  <a:noFill/>
                </a:ln>
                <a:solidFill>
                  <a:schemeClr val="bg1"/>
                </a:solidFill>
                <a:effectLst/>
                <a:latin typeface="+mn-lt"/>
              </a:rPr>
              <a:t>sólo</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divisores</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horizontales</a:t>
            </a:r>
            <a:r>
              <a:rPr kumimoji="0" lang="en-US" altLang="en-US" sz="1200" b="0" i="0" u="none" strike="noStrike" cap="none" normalizeH="0" baseline="0" dirty="0">
                <a:ln>
                  <a:noFill/>
                </a:ln>
                <a:solidFill>
                  <a:schemeClr val="bg1"/>
                </a:solidFill>
                <a:effectLst/>
                <a:latin typeface="+mn-lt"/>
              </a:rPr>
              <a:t>.</a:t>
            </a:r>
            <a:endParaRPr kumimoji="0" lang="en-US" altLang="en-US" sz="8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La </a:t>
            </a:r>
            <a:r>
              <a:rPr kumimoji="0" lang="en-US" altLang="en-US" sz="1400" b="0" i="0" u="none" strike="noStrike" cap="none" normalizeH="0" baseline="0" dirty="0">
                <a:ln>
                  <a:noFill/>
                </a:ln>
                <a:solidFill>
                  <a:schemeClr val="bg1"/>
                </a:solidFill>
                <a:effectLst/>
                <a:latin typeface="+mn-lt"/>
              </a:rPr>
              <a:t>.</a:t>
            </a:r>
            <a:r>
              <a:rPr kumimoji="0" lang="en-US" altLang="en-US" sz="1400" b="0" i="0" u="none" strike="noStrike" cap="none" normalizeH="0" baseline="0" dirty="0" err="1">
                <a:ln>
                  <a:noFill/>
                </a:ln>
                <a:solidFill>
                  <a:schemeClr val="bg1"/>
                </a:solidFill>
                <a:effectLst/>
                <a:latin typeface="+mn-lt"/>
              </a:rPr>
              <a:t>table</a:t>
            </a:r>
            <a:r>
              <a:rPr kumimoji="0" lang="en-US" altLang="en-US" sz="1200" b="0" i="0" u="none" strike="noStrike" cap="none" normalizeH="0" baseline="0" dirty="0" err="1">
                <a:ln>
                  <a:noFill/>
                </a:ln>
                <a:solidFill>
                  <a:schemeClr val="bg1"/>
                </a:solidFill>
                <a:effectLst/>
                <a:latin typeface="+mn-lt"/>
              </a:rPr>
              <a:t>clase</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añade</a:t>
            </a:r>
            <a:r>
              <a:rPr kumimoji="0" lang="en-US" altLang="en-US" sz="1200" b="0" i="0" u="none" strike="noStrike" cap="none" normalizeH="0" baseline="0" dirty="0">
                <a:ln>
                  <a:noFill/>
                </a:ln>
                <a:solidFill>
                  <a:schemeClr val="bg1"/>
                </a:solidFill>
                <a:effectLst/>
                <a:latin typeface="+mn-lt"/>
              </a:rPr>
              <a:t> un </a:t>
            </a:r>
            <a:r>
              <a:rPr kumimoji="0" lang="en-US" altLang="en-US" sz="1200" b="0" i="0" u="none" strike="noStrike" cap="none" normalizeH="0" baseline="0" dirty="0" err="1">
                <a:ln>
                  <a:noFill/>
                </a:ln>
                <a:solidFill>
                  <a:schemeClr val="bg1"/>
                </a:solidFill>
                <a:effectLst/>
                <a:latin typeface="+mn-lt"/>
              </a:rPr>
              <a:t>estilo</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básico</a:t>
            </a:r>
            <a:r>
              <a:rPr kumimoji="0" lang="en-US" altLang="en-US" sz="1200" b="0" i="0" u="none" strike="noStrike" cap="none" normalizeH="0" baseline="0" dirty="0">
                <a:ln>
                  <a:noFill/>
                </a:ln>
                <a:solidFill>
                  <a:schemeClr val="bg1"/>
                </a:solidFill>
                <a:effectLst/>
                <a:latin typeface="+mn-lt"/>
              </a:rPr>
              <a:t> a </a:t>
            </a:r>
            <a:r>
              <a:rPr kumimoji="0" lang="en-US" altLang="en-US" sz="1200" b="0" i="0" u="none" strike="noStrike" cap="none" normalizeH="0" baseline="0" dirty="0" err="1">
                <a:ln>
                  <a:noFill/>
                </a:ln>
                <a:solidFill>
                  <a:schemeClr val="bg1"/>
                </a:solidFill>
                <a:effectLst/>
                <a:latin typeface="+mn-lt"/>
              </a:rPr>
              <a:t>una</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tabla</a:t>
            </a:r>
            <a:r>
              <a:rPr kumimoji="0" lang="en-US" altLang="en-US" sz="1200" b="0" i="0" u="none" strike="noStrike" cap="none" normalizeH="0" baseline="0" dirty="0">
                <a:ln>
                  <a:noFill/>
                </a:ln>
                <a:solidFill>
                  <a:schemeClr val="bg1"/>
                </a:solidFill>
                <a:effectLst/>
                <a:latin typeface="+mn-lt"/>
              </a:rPr>
              <a:t>:</a:t>
            </a:r>
            <a:endParaRPr kumimoji="0" lang="en-US" altLang="en-US" sz="20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EC3184FC-214B-6757-BBEC-B01647684F85}"/>
              </a:ext>
            </a:extLst>
          </p:cNvPr>
          <p:cNvPicPr>
            <a:picLocks noChangeAspect="1"/>
          </p:cNvPicPr>
          <p:nvPr/>
        </p:nvPicPr>
        <p:blipFill>
          <a:blip r:embed="rId3"/>
          <a:stretch>
            <a:fillRect/>
          </a:stretch>
        </p:blipFill>
        <p:spPr>
          <a:xfrm>
            <a:off x="2273683" y="1124356"/>
            <a:ext cx="5668838" cy="5112761"/>
          </a:xfrm>
          <a:prstGeom prst="rect">
            <a:avLst/>
          </a:prstGeom>
        </p:spPr>
      </p:pic>
    </p:spTree>
    <p:extLst>
      <p:ext uri="{BB962C8B-B14F-4D97-AF65-F5344CB8AC3E}">
        <p14:creationId xmlns:p14="http://schemas.microsoft.com/office/powerpoint/2010/main" val="37275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03E6C294-DCF3-219A-67A8-AB1D90F89943}"/>
              </a:ext>
            </a:extLst>
          </p:cNvPr>
          <p:cNvSpPr>
            <a:spLocks noChangeArrowheads="1"/>
          </p:cNvSpPr>
          <p:nvPr/>
        </p:nvSpPr>
        <p:spPr bwMode="auto">
          <a:xfrm>
            <a:off x="414669" y="106495"/>
            <a:ext cx="7948943" cy="700155"/>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Tabla</a:t>
            </a:r>
            <a:r>
              <a:rPr kumimoji="0" lang="en-US" altLang="en-US" sz="2400" b="0" i="0" u="none" strike="noStrike" cap="none" normalizeH="0" baseline="0" dirty="0">
                <a:ln>
                  <a:noFill/>
                </a:ln>
                <a:solidFill>
                  <a:schemeClr val="bg1"/>
                </a:solidFill>
                <a:effectLst/>
                <a:latin typeface="+mn-lt"/>
                <a:cs typeface="Segoe UI" panose="020B0502040204020203" pitchFamily="34" charset="0"/>
              </a:rPr>
              <a:t>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bordeada</a:t>
            </a:r>
            <a:endParaRPr kumimoji="0" lang="en-US" altLang="en-US" sz="2400" b="0" i="0" u="none" strike="noStrike" cap="none" normalizeH="0" baseline="0" dirty="0">
              <a:ln>
                <a:noFill/>
              </a:ln>
              <a:solidFill>
                <a:schemeClr val="bg1"/>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La </a:t>
            </a:r>
            <a:r>
              <a:rPr kumimoji="0" lang="en-US" altLang="en-US" sz="1400" b="0" i="0" u="none" strike="noStrike" cap="none" normalizeH="0" baseline="0" dirty="0">
                <a:ln>
                  <a:noFill/>
                </a:ln>
                <a:solidFill>
                  <a:schemeClr val="bg1"/>
                </a:solidFill>
                <a:effectLst/>
                <a:latin typeface="+mn-lt"/>
              </a:rPr>
              <a:t>.table-bordered</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añade</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líneas</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en</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todos</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los</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bordes</a:t>
            </a:r>
            <a:r>
              <a:rPr kumimoji="0" lang="en-US" altLang="en-US" sz="1200" b="0" i="0" u="none" strike="noStrike" cap="none" normalizeH="0" baseline="0" dirty="0">
                <a:ln>
                  <a:noFill/>
                </a:ln>
                <a:solidFill>
                  <a:schemeClr val="bg1"/>
                </a:solidFill>
                <a:effectLst/>
                <a:latin typeface="+mn-lt"/>
              </a:rPr>
              <a:t>:</a:t>
            </a:r>
            <a:endParaRPr kumimoji="0" lang="en-US" altLang="en-US" sz="20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7C0CB36F-4E29-A489-2972-69C18024817D}"/>
              </a:ext>
            </a:extLst>
          </p:cNvPr>
          <p:cNvPicPr>
            <a:picLocks noChangeAspect="1"/>
          </p:cNvPicPr>
          <p:nvPr/>
        </p:nvPicPr>
        <p:blipFill>
          <a:blip r:embed="rId3"/>
          <a:stretch>
            <a:fillRect/>
          </a:stretch>
        </p:blipFill>
        <p:spPr>
          <a:xfrm>
            <a:off x="2307265" y="1190847"/>
            <a:ext cx="6220047" cy="5125623"/>
          </a:xfrm>
          <a:prstGeom prst="rect">
            <a:avLst/>
          </a:prstGeom>
        </p:spPr>
      </p:pic>
    </p:spTree>
    <p:extLst>
      <p:ext uri="{BB962C8B-B14F-4D97-AF65-F5344CB8AC3E}">
        <p14:creationId xmlns:p14="http://schemas.microsoft.com/office/powerpoint/2010/main" val="9679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1FD2624B-571B-F1B0-B40B-833740DC19A1}"/>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a:latin typeface="+mj-lt"/>
                <a:ea typeface="+mj-ea"/>
                <a:cs typeface="+mj-cs"/>
              </a:rPr>
              <a:t>Andrea Yaneth González Acosta</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9E9724D4-20A5-C782-41EB-1439A58E6E18}"/>
              </a:ext>
            </a:extLst>
          </p:cNvPr>
          <p:cNvSpPr txBox="1"/>
          <p:nvPr/>
        </p:nvSpPr>
        <p:spPr>
          <a:xfrm>
            <a:off x="640080" y="2872899"/>
            <a:ext cx="4243589" cy="3320668"/>
          </a:xfrm>
          <a:prstGeom prst="rect">
            <a:avLst/>
          </a:prstGeom>
        </p:spPr>
        <p:txBody>
          <a:bodyPr vert="horz" lIns="91440" tIns="45720" rIns="91440" bIns="45720" rtlCol="0">
            <a:normAutofit/>
          </a:bodyPr>
          <a:lstStyle/>
          <a:p>
            <a:pPr marL="457200" indent="-228600">
              <a:lnSpc>
                <a:spcPct val="90000"/>
              </a:lnSpc>
              <a:spcAft>
                <a:spcPts val="600"/>
              </a:spcAft>
              <a:buFont typeface="Arial" panose="020B0604020202020204" pitchFamily="34" charset="0"/>
              <a:buChar char="•"/>
            </a:pPr>
            <a:r>
              <a:rPr lang="en-US" sz="2200"/>
              <a:t>Ingeniera de Sistemas</a:t>
            </a:r>
          </a:p>
          <a:p>
            <a:pPr marL="457200" indent="-228600">
              <a:lnSpc>
                <a:spcPct val="90000"/>
              </a:lnSpc>
              <a:spcAft>
                <a:spcPts val="600"/>
              </a:spcAft>
              <a:buFont typeface="Arial" panose="020B0604020202020204" pitchFamily="34" charset="0"/>
              <a:buChar char="•"/>
            </a:pPr>
            <a:r>
              <a:rPr lang="en-US" sz="2200"/>
              <a:t>Especialista en Pedagogía</a:t>
            </a:r>
          </a:p>
          <a:p>
            <a:pPr marL="457200" indent="-228600">
              <a:lnSpc>
                <a:spcPct val="90000"/>
              </a:lnSpc>
              <a:spcAft>
                <a:spcPts val="600"/>
              </a:spcAft>
              <a:buFont typeface="Arial" panose="020B0604020202020204" pitchFamily="34" charset="0"/>
              <a:buChar char="•"/>
            </a:pPr>
            <a:r>
              <a:rPr lang="en-US" sz="2200"/>
              <a:t>Magister en Gestión de TI</a:t>
            </a:r>
          </a:p>
        </p:txBody>
      </p:sp>
      <p:pic>
        <p:nvPicPr>
          <p:cNvPr id="4" name="Imagen 3" descr="Mujer de cabello largo sonriendo&#10;&#10;Descripción generada automáticamente">
            <a:extLst>
              <a:ext uri="{FF2B5EF4-FFF2-40B4-BE49-F238E27FC236}">
                <a16:creationId xmlns:a16="http://schemas.microsoft.com/office/drawing/2014/main" id="{3315E508-4FB8-267B-0665-9EC3DFB9EDD7}"/>
              </a:ext>
            </a:extLst>
          </p:cNvPr>
          <p:cNvPicPr>
            <a:picLocks noChangeAspect="1"/>
          </p:cNvPicPr>
          <p:nvPr/>
        </p:nvPicPr>
        <p:blipFill rotWithShape="1">
          <a:blip r:embed="rId2"/>
          <a:srcRect t="1397" r="-1" b="16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1286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3D99400A-BDDF-D962-11E3-AEEC8A5081DC}"/>
              </a:ext>
            </a:extLst>
          </p:cNvPr>
          <p:cNvSpPr>
            <a:spLocks noChangeArrowheads="1"/>
          </p:cNvSpPr>
          <p:nvPr/>
        </p:nvSpPr>
        <p:spPr bwMode="auto">
          <a:xfrm>
            <a:off x="164355" y="104512"/>
            <a:ext cx="8111905" cy="700155"/>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mn-lt"/>
                <a:cs typeface="Segoe UI" panose="020B0502040204020203" pitchFamily="34" charset="0"/>
              </a:rPr>
              <a:t>Las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filas</a:t>
            </a:r>
            <a:r>
              <a:rPr kumimoji="0" lang="en-US" altLang="en-US" sz="2400" b="0" i="0" u="none" strike="noStrike" cap="none" normalizeH="0" baseline="0" dirty="0">
                <a:ln>
                  <a:noFill/>
                </a:ln>
                <a:solidFill>
                  <a:schemeClr val="bg1"/>
                </a:solidFill>
                <a:effectLst/>
                <a:latin typeface="+mn-lt"/>
                <a:cs typeface="Segoe UI" panose="020B0502040204020203" pitchFamily="34" charset="0"/>
              </a:rPr>
              <a:t> hover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en</a:t>
            </a:r>
            <a:r>
              <a:rPr kumimoji="0" lang="en-US" altLang="en-US" sz="2400" b="0" i="0" u="none" strike="noStrike" cap="none" normalizeH="0" baseline="0" dirty="0">
                <a:ln>
                  <a:noFill/>
                </a:ln>
                <a:solidFill>
                  <a:schemeClr val="bg1"/>
                </a:solidFill>
                <a:effectLst/>
                <a:latin typeface="+mn-lt"/>
                <a:cs typeface="Segoe UI" panose="020B0502040204020203" pitchFamily="34" charset="0"/>
              </a:rPr>
              <a:t> </a:t>
            </a:r>
            <a:r>
              <a:rPr kumimoji="0" lang="en-US" altLang="en-US" sz="2400" b="0" i="0" u="none" strike="noStrike" cap="none" normalizeH="0" baseline="0" dirty="0" err="1">
                <a:ln>
                  <a:noFill/>
                </a:ln>
                <a:solidFill>
                  <a:schemeClr val="bg1"/>
                </a:solidFill>
                <a:effectLst/>
                <a:latin typeface="+mn-lt"/>
                <a:cs typeface="Segoe UI" panose="020B0502040204020203" pitchFamily="34" charset="0"/>
              </a:rPr>
              <a:t>una</a:t>
            </a:r>
            <a:r>
              <a:rPr kumimoji="0" lang="en-US" altLang="en-US" sz="2400" b="0" i="0" u="none" strike="noStrike" cap="none" normalizeH="0" baseline="0" dirty="0">
                <a:ln>
                  <a:noFill/>
                </a:ln>
                <a:solidFill>
                  <a:schemeClr val="bg1"/>
                </a:solidFill>
                <a:effectLst/>
                <a:latin typeface="+mn-lt"/>
                <a:cs typeface="Segoe UI" panose="020B0502040204020203" pitchFamily="34" charset="0"/>
              </a:rPr>
              <a:t>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La </a:t>
            </a:r>
            <a:r>
              <a:rPr kumimoji="0" lang="en-US" altLang="en-US" sz="1200" b="0" i="0" u="none" strike="noStrike" cap="none" normalizeH="0" baseline="0" dirty="0" err="1">
                <a:ln>
                  <a:noFill/>
                </a:ln>
                <a:solidFill>
                  <a:schemeClr val="bg1"/>
                </a:solidFill>
                <a:effectLst/>
                <a:latin typeface="+mn-lt"/>
              </a:rPr>
              <a:t>clase</a:t>
            </a:r>
            <a:r>
              <a:rPr kumimoji="0" lang="en-US" altLang="en-US" sz="1400" b="0" i="0" u="none" strike="noStrike" cap="none" normalizeH="0" baseline="0" dirty="0" err="1">
                <a:ln>
                  <a:noFill/>
                </a:ln>
                <a:solidFill>
                  <a:schemeClr val="bg1"/>
                </a:solidFill>
                <a:effectLst/>
                <a:latin typeface="+mn-lt"/>
              </a:rPr>
              <a:t>.table</a:t>
            </a:r>
            <a:r>
              <a:rPr kumimoji="0" lang="en-US" altLang="en-US" sz="1400" b="0" i="0" u="none" strike="noStrike" cap="none" normalizeH="0" baseline="0" dirty="0">
                <a:ln>
                  <a:noFill/>
                </a:ln>
                <a:solidFill>
                  <a:schemeClr val="bg1"/>
                </a:solidFill>
                <a:effectLst/>
                <a:latin typeface="+mn-lt"/>
              </a:rPr>
              <a:t>-hover</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añade</a:t>
            </a:r>
            <a:r>
              <a:rPr kumimoji="0" lang="en-US" altLang="en-US" sz="1200" b="0" i="0" u="none" strike="noStrike" cap="none" normalizeH="0" baseline="0" dirty="0">
                <a:ln>
                  <a:noFill/>
                </a:ln>
                <a:solidFill>
                  <a:schemeClr val="bg1"/>
                </a:solidFill>
                <a:effectLst/>
                <a:latin typeface="+mn-lt"/>
              </a:rPr>
              <a:t> un </a:t>
            </a:r>
            <a:r>
              <a:rPr kumimoji="0" lang="en-US" altLang="en-US" sz="1200" b="0" i="0" u="none" strike="noStrike" cap="none" normalizeH="0" baseline="0" dirty="0" err="1">
                <a:ln>
                  <a:noFill/>
                </a:ln>
                <a:solidFill>
                  <a:schemeClr val="bg1"/>
                </a:solidFill>
                <a:effectLst/>
                <a:latin typeface="+mn-lt"/>
              </a:rPr>
              <a:t>efecto</a:t>
            </a:r>
            <a:r>
              <a:rPr kumimoji="0" lang="en-US" altLang="en-US" sz="1200" b="0" i="0" u="none" strike="noStrike" cap="none" normalizeH="0" baseline="0" dirty="0">
                <a:ln>
                  <a:noFill/>
                </a:ln>
                <a:solidFill>
                  <a:schemeClr val="bg1"/>
                </a:solidFill>
                <a:effectLst/>
                <a:latin typeface="+mn-lt"/>
              </a:rPr>
              <a:t> de hover (color de </a:t>
            </a:r>
            <a:r>
              <a:rPr kumimoji="0" lang="en-US" altLang="en-US" sz="1200" b="0" i="0" u="none" strike="noStrike" cap="none" normalizeH="0" baseline="0" dirty="0" err="1">
                <a:ln>
                  <a:noFill/>
                </a:ln>
                <a:solidFill>
                  <a:schemeClr val="bg1"/>
                </a:solidFill>
                <a:effectLst/>
                <a:latin typeface="+mn-lt"/>
              </a:rPr>
              <a:t>fondo</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gris</a:t>
            </a:r>
            <a:r>
              <a:rPr kumimoji="0" lang="en-US" altLang="en-US" sz="1200" b="0" i="0" u="none" strike="noStrike" cap="none" normalizeH="0" baseline="0" dirty="0">
                <a:ln>
                  <a:noFill/>
                </a:ln>
                <a:solidFill>
                  <a:schemeClr val="bg1"/>
                </a:solidFill>
                <a:effectLst/>
                <a:latin typeface="+mn-lt"/>
              </a:rPr>
              <a:t>) </a:t>
            </a:r>
            <a:r>
              <a:rPr kumimoji="0" lang="en-US" altLang="en-US" sz="1200" b="0" i="0" u="none" strike="noStrike" cap="none" normalizeH="0" baseline="0" dirty="0" err="1">
                <a:ln>
                  <a:noFill/>
                </a:ln>
                <a:solidFill>
                  <a:schemeClr val="bg1"/>
                </a:solidFill>
                <a:effectLst/>
                <a:latin typeface="+mn-lt"/>
              </a:rPr>
              <a:t>en</a:t>
            </a:r>
            <a:r>
              <a:rPr kumimoji="0" lang="en-US" altLang="en-US" sz="1200" b="0" i="0" u="none" strike="noStrike" cap="none" normalizeH="0" baseline="0" dirty="0">
                <a:ln>
                  <a:noFill/>
                </a:ln>
                <a:solidFill>
                  <a:schemeClr val="bg1"/>
                </a:solidFill>
                <a:effectLst/>
                <a:latin typeface="+mn-lt"/>
              </a:rPr>
              <a:t> las </a:t>
            </a:r>
            <a:r>
              <a:rPr kumimoji="0" lang="en-US" altLang="en-US" sz="1200" b="0" i="0" u="none" strike="noStrike" cap="none" normalizeH="0" baseline="0" dirty="0" err="1">
                <a:ln>
                  <a:noFill/>
                </a:ln>
                <a:solidFill>
                  <a:schemeClr val="bg1"/>
                </a:solidFill>
                <a:effectLst/>
                <a:latin typeface="+mn-lt"/>
              </a:rPr>
              <a:t>filas</a:t>
            </a:r>
            <a:r>
              <a:rPr kumimoji="0" lang="en-US" altLang="en-US" sz="1200" b="0" i="0" u="none" strike="noStrike" cap="none" normalizeH="0" baseline="0" dirty="0">
                <a:ln>
                  <a:noFill/>
                </a:ln>
                <a:solidFill>
                  <a:schemeClr val="bg1"/>
                </a:solidFill>
                <a:effectLst/>
                <a:latin typeface="+mn-lt"/>
              </a:rPr>
              <a:t> de la </a:t>
            </a:r>
            <a:r>
              <a:rPr kumimoji="0" lang="en-US" altLang="en-US" sz="1200" b="0" i="0" u="none" strike="noStrike" cap="none" normalizeH="0" baseline="0" dirty="0" err="1">
                <a:ln>
                  <a:noFill/>
                </a:ln>
                <a:solidFill>
                  <a:schemeClr val="bg1"/>
                </a:solidFill>
                <a:effectLst/>
                <a:latin typeface="+mn-lt"/>
              </a:rPr>
              <a:t>tabla</a:t>
            </a:r>
            <a:r>
              <a:rPr kumimoji="0" lang="en-US" altLang="en-US" sz="1200" b="0" i="0" u="none" strike="noStrike" cap="none" normalizeH="0" baseline="0" dirty="0">
                <a:ln>
                  <a:noFill/>
                </a:ln>
                <a:solidFill>
                  <a:schemeClr val="bg1"/>
                </a:solidFill>
                <a:effectLst/>
                <a:latin typeface="+mn-lt"/>
              </a:rPr>
              <a:t>:</a:t>
            </a:r>
            <a:endParaRPr kumimoji="0" lang="en-US" altLang="en-US" sz="20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7AA18C94-E040-82FC-77F6-C39CA979AE75}"/>
              </a:ext>
            </a:extLst>
          </p:cNvPr>
          <p:cNvPicPr>
            <a:picLocks noChangeAspect="1"/>
          </p:cNvPicPr>
          <p:nvPr/>
        </p:nvPicPr>
        <p:blipFill>
          <a:blip r:embed="rId3"/>
          <a:stretch>
            <a:fillRect/>
          </a:stretch>
        </p:blipFill>
        <p:spPr>
          <a:xfrm>
            <a:off x="516998" y="1061982"/>
            <a:ext cx="8111905" cy="5077290"/>
          </a:xfrm>
          <a:prstGeom prst="rect">
            <a:avLst/>
          </a:prstGeom>
        </p:spPr>
      </p:pic>
    </p:spTree>
    <p:extLst>
      <p:ext uri="{BB962C8B-B14F-4D97-AF65-F5344CB8AC3E}">
        <p14:creationId xmlns:p14="http://schemas.microsoft.com/office/powerpoint/2010/main" val="276561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7D644416-876E-FFB3-B30C-6649FB65762E}"/>
              </a:ext>
            </a:extLst>
          </p:cNvPr>
          <p:cNvSpPr>
            <a:spLocks noChangeArrowheads="1"/>
          </p:cNvSpPr>
          <p:nvPr/>
        </p:nvSpPr>
        <p:spPr bwMode="auto">
          <a:xfrm>
            <a:off x="90534" y="-60191"/>
            <a:ext cx="11339466" cy="1869706"/>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bg1"/>
                </a:solidFill>
                <a:effectLst/>
                <a:latin typeface="+mn-lt"/>
                <a:cs typeface="Segoe UI" panose="020B0502040204020203" pitchFamily="34" charset="0"/>
              </a:rPr>
              <a:t>Tablas</a:t>
            </a:r>
            <a:r>
              <a:rPr kumimoji="0" lang="en-US" altLang="en-US" sz="2800" b="0" i="0" u="none" strike="noStrike" cap="none" normalizeH="0" baseline="0" dirty="0">
                <a:ln>
                  <a:noFill/>
                </a:ln>
                <a:solidFill>
                  <a:schemeClr val="bg1"/>
                </a:solidFill>
                <a:effectLst/>
                <a:latin typeface="+mn-lt"/>
                <a:cs typeface="Segoe UI" panose="020B0502040204020203" pitchFamily="34" charset="0"/>
              </a:rPr>
              <a:t> con Responsive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000000"/>
              </a:solidFill>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n-lt"/>
              </a:rPr>
              <a:t>La </a:t>
            </a:r>
            <a:r>
              <a:rPr kumimoji="0" lang="en-US" altLang="en-US" sz="1400" b="0" i="0" u="none" strike="noStrike" cap="none" normalizeH="0" baseline="0" dirty="0" err="1">
                <a:ln>
                  <a:noFill/>
                </a:ln>
                <a:solidFill>
                  <a:srgbClr val="000000"/>
                </a:solidFill>
                <a:effectLst/>
                <a:latin typeface="+mn-lt"/>
              </a:rPr>
              <a:t>clase</a:t>
            </a:r>
            <a:r>
              <a:rPr kumimoji="0" lang="en-US" altLang="en-US" sz="1400" b="0" i="0" u="none" strike="noStrike" cap="none" normalizeH="0" baseline="0" dirty="0">
                <a:ln>
                  <a:noFill/>
                </a:ln>
                <a:solidFill>
                  <a:srgbClr val="000000"/>
                </a:solidFill>
                <a:effectLst/>
                <a:latin typeface="+mn-lt"/>
              </a:rPr>
              <a:t> </a:t>
            </a:r>
            <a:r>
              <a:rPr kumimoji="0" lang="en-US" altLang="en-US" sz="1600" b="0" i="0" u="none" strike="noStrike" cap="none" normalizeH="0" baseline="0" dirty="0">
                <a:ln>
                  <a:noFill/>
                </a:ln>
                <a:solidFill>
                  <a:srgbClr val="DC143C"/>
                </a:solidFill>
                <a:effectLst/>
                <a:latin typeface="+mn-lt"/>
              </a:rPr>
              <a:t>.table-responsive</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crea</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una</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tabla</a:t>
            </a:r>
            <a:r>
              <a:rPr kumimoji="0" lang="en-US" altLang="en-US" sz="1400" b="0" i="0" u="none" strike="noStrike" cap="none" normalizeH="0" baseline="0" dirty="0">
                <a:ln>
                  <a:noFill/>
                </a:ln>
                <a:solidFill>
                  <a:srgbClr val="000000"/>
                </a:solidFill>
                <a:effectLst/>
                <a:latin typeface="+mn-lt"/>
              </a:rPr>
              <a:t> con responsive. La </a:t>
            </a:r>
            <a:r>
              <a:rPr kumimoji="0" lang="en-US" altLang="en-US" sz="1400" b="0" i="0" u="none" strike="noStrike" cap="none" normalizeH="0" baseline="0" dirty="0" err="1">
                <a:ln>
                  <a:noFill/>
                </a:ln>
                <a:solidFill>
                  <a:srgbClr val="000000"/>
                </a:solidFill>
                <a:effectLst/>
                <a:latin typeface="+mn-lt"/>
              </a:rPr>
              <a:t>tabla</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puede</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desplazarse</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horizontalmente</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en</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dispositivos</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pequeños</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menores</a:t>
            </a:r>
            <a:r>
              <a:rPr kumimoji="0" lang="en-US" altLang="en-US" sz="1400" b="0" i="0" u="none" strike="noStrike" cap="none" normalizeH="0" baseline="0" dirty="0">
                <a:ln>
                  <a:noFill/>
                </a:ln>
                <a:solidFill>
                  <a:srgbClr val="000000"/>
                </a:solidFill>
                <a:effectLst/>
                <a:latin typeface="+mn-lt"/>
              </a:rPr>
              <a:t> de 768px). </a:t>
            </a:r>
            <a:r>
              <a:rPr kumimoji="0" lang="en-US" altLang="en-US" sz="1400" b="0" i="0" u="none" strike="noStrike" cap="none" normalizeH="0" baseline="0" dirty="0" err="1">
                <a:ln>
                  <a:noFill/>
                </a:ln>
                <a:solidFill>
                  <a:srgbClr val="000000"/>
                </a:solidFill>
                <a:effectLst/>
                <a:latin typeface="+mn-lt"/>
              </a:rPr>
              <a:t>Cuando</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vea</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programas</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en</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algo</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más</a:t>
            </a:r>
            <a:r>
              <a:rPr kumimoji="0" lang="en-US" altLang="en-US" sz="1400" b="0" i="0" u="none" strike="noStrike" cap="none" normalizeH="0" baseline="0" dirty="0">
                <a:ln>
                  <a:noFill/>
                </a:ln>
                <a:solidFill>
                  <a:srgbClr val="000000"/>
                </a:solidFill>
                <a:effectLst/>
                <a:latin typeface="+mn-lt"/>
              </a:rPr>
              <a:t> </a:t>
            </a:r>
            <a:r>
              <a:rPr kumimoji="0" lang="en-US" altLang="en-US" sz="1400" b="0" i="0" u="none" strike="noStrike" cap="none" normalizeH="0" baseline="0" dirty="0" err="1">
                <a:ln>
                  <a:noFill/>
                </a:ln>
                <a:solidFill>
                  <a:srgbClr val="000000"/>
                </a:solidFill>
                <a:effectLst/>
                <a:latin typeface="+mn-lt"/>
              </a:rPr>
              <a:t>grande</a:t>
            </a:r>
            <a:r>
              <a:rPr kumimoji="0" lang="en-US" altLang="en-US" sz="1400" b="0" i="0" u="none" strike="noStrike" cap="none" normalizeH="0" baseline="0" dirty="0">
                <a:ln>
                  <a:noFill/>
                </a:ln>
                <a:solidFill>
                  <a:srgbClr val="000000"/>
                </a:solidFill>
                <a:effectLst/>
                <a:latin typeface="+mn-lt"/>
              </a:rPr>
              <a:t> que 768px de ancho, no hay </a:t>
            </a:r>
            <a:r>
              <a:rPr kumimoji="0" lang="en-US" altLang="en-US" sz="1400" b="0" i="0" u="none" strike="noStrike" cap="none" normalizeH="0" baseline="0" dirty="0" err="1">
                <a:ln>
                  <a:noFill/>
                </a:ln>
                <a:solidFill>
                  <a:srgbClr val="000000"/>
                </a:solidFill>
                <a:effectLst/>
                <a:latin typeface="+mn-lt"/>
              </a:rPr>
              <a:t>diferencia</a:t>
            </a:r>
            <a:r>
              <a:rPr kumimoji="0" lang="en-US" altLang="en-US" sz="1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pic>
        <p:nvPicPr>
          <p:cNvPr id="3" name="Imagen 2">
            <a:extLst>
              <a:ext uri="{FF2B5EF4-FFF2-40B4-BE49-F238E27FC236}">
                <a16:creationId xmlns:a16="http://schemas.microsoft.com/office/drawing/2014/main" id="{AE735BB4-0AD1-5446-82C3-EA535F547974}"/>
              </a:ext>
            </a:extLst>
          </p:cNvPr>
          <p:cNvPicPr>
            <a:picLocks noChangeAspect="1"/>
          </p:cNvPicPr>
          <p:nvPr/>
        </p:nvPicPr>
        <p:blipFill>
          <a:blip r:embed="rId3"/>
          <a:stretch>
            <a:fillRect/>
          </a:stretch>
        </p:blipFill>
        <p:spPr>
          <a:xfrm>
            <a:off x="90534" y="1809516"/>
            <a:ext cx="8935771" cy="4359916"/>
          </a:xfrm>
          <a:prstGeom prst="rect">
            <a:avLst/>
          </a:prstGeom>
        </p:spPr>
      </p:pic>
    </p:spTree>
    <p:extLst>
      <p:ext uri="{BB962C8B-B14F-4D97-AF65-F5344CB8AC3E}">
        <p14:creationId xmlns:p14="http://schemas.microsoft.com/office/powerpoint/2010/main" val="2773323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ángulo 1">
            <a:extLst>
              <a:ext uri="{FF2B5EF4-FFF2-40B4-BE49-F238E27FC236}">
                <a16:creationId xmlns:a16="http://schemas.microsoft.com/office/drawing/2014/main" id="{E69C225C-67F1-7CBA-3E0B-AE9CE2BB1C70}"/>
              </a:ext>
            </a:extLst>
          </p:cNvPr>
          <p:cNvSpPr/>
          <p:nvPr/>
        </p:nvSpPr>
        <p:spPr>
          <a:xfrm>
            <a:off x="213501" y="289229"/>
            <a:ext cx="3682226" cy="523220"/>
          </a:xfrm>
          <a:prstGeom prst="rect">
            <a:avLst/>
          </a:prstGeom>
        </p:spPr>
        <p:txBody>
          <a:bodyPr wrap="none">
            <a:spAutoFit/>
          </a:bodyPr>
          <a:lstStyle/>
          <a:p>
            <a:r>
              <a:rPr lang="en-US" sz="2800" b="1" dirty="0">
                <a:solidFill>
                  <a:schemeClr val="bg1"/>
                </a:solidFill>
              </a:rPr>
              <a:t>BOOTSTRAP IMÁGENES</a:t>
            </a:r>
            <a:endParaRPr lang="en-US" sz="2800" b="1" i="0" dirty="0">
              <a:solidFill>
                <a:schemeClr val="bg1"/>
              </a:solidFill>
              <a:effectLst/>
            </a:endParaRPr>
          </a:p>
        </p:txBody>
      </p:sp>
      <p:sp>
        <p:nvSpPr>
          <p:cNvPr id="3" name="Rectangle 1">
            <a:extLst>
              <a:ext uri="{FF2B5EF4-FFF2-40B4-BE49-F238E27FC236}">
                <a16:creationId xmlns:a16="http://schemas.microsoft.com/office/drawing/2014/main" id="{B0B599B5-CED0-BA89-4F9E-C300277FD5ED}"/>
              </a:ext>
            </a:extLst>
          </p:cNvPr>
          <p:cNvSpPr>
            <a:spLocks noChangeArrowheads="1"/>
          </p:cNvSpPr>
          <p:nvPr/>
        </p:nvSpPr>
        <p:spPr bwMode="auto">
          <a:xfrm>
            <a:off x="213501" y="1253891"/>
            <a:ext cx="10291466" cy="484712"/>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Esquinas redondeadas: </a:t>
            </a:r>
            <a:r>
              <a:rPr kumimoji="0" lang="es-CO" altLang="en-US" sz="1200" b="0" i="0" u="none" strike="noStrike" cap="none" normalizeH="0" baseline="0" dirty="0">
                <a:ln>
                  <a:noFill/>
                </a:ln>
                <a:solidFill>
                  <a:srgbClr val="000000"/>
                </a:solidFill>
                <a:effectLst/>
                <a:latin typeface="Verdana" panose="020B0604030504040204" pitchFamily="34" charset="0"/>
              </a:rPr>
              <a:t>La clase </a:t>
            </a:r>
            <a:r>
              <a:rPr kumimoji="0" lang="es-CO" altLang="en-US" sz="1400" b="0" i="0" u="none" strike="noStrike" cap="none" normalizeH="0" baseline="0" dirty="0">
                <a:ln>
                  <a:noFill/>
                </a:ln>
                <a:solidFill>
                  <a:srgbClr val="DC143C"/>
                </a:solidFill>
                <a:effectLst/>
                <a:latin typeface="Consolas" panose="020B0609020204030204" pitchFamily="49" charset="0"/>
              </a:rPr>
              <a:t>.</a:t>
            </a:r>
            <a:r>
              <a:rPr kumimoji="0" lang="es-CO" altLang="en-US" sz="1400" b="0" i="0" u="none" strike="noStrike" cap="none" normalizeH="0" baseline="0" dirty="0" err="1">
                <a:ln>
                  <a:noFill/>
                </a:ln>
                <a:solidFill>
                  <a:srgbClr val="DC143C"/>
                </a:solidFill>
                <a:effectLst/>
                <a:latin typeface="Consolas" panose="020B0609020204030204" pitchFamily="49" charset="0"/>
              </a:rPr>
              <a:t>img-rounded</a:t>
            </a:r>
            <a:r>
              <a:rPr lang="es-CO" altLang="en-US" sz="1200" dirty="0">
                <a:solidFill>
                  <a:srgbClr val="000000"/>
                </a:solidFill>
                <a:latin typeface="Verdana" panose="020B0604030504040204" pitchFamily="34" charset="0"/>
              </a:rPr>
              <a:t>, </a:t>
            </a:r>
            <a:r>
              <a:rPr kumimoji="0" lang="es-CO" altLang="en-US" sz="1200" b="0" i="0" u="none" strike="noStrike" cap="none" normalizeH="0" baseline="0" dirty="0">
                <a:ln>
                  <a:noFill/>
                </a:ln>
                <a:solidFill>
                  <a:srgbClr val="000000"/>
                </a:solidFill>
                <a:effectLst/>
                <a:latin typeface="Verdana" panose="020B0604030504040204" pitchFamily="34" charset="0"/>
              </a:rPr>
              <a:t>añade esquinas redondeadas para una imagen </a:t>
            </a:r>
            <a:endParaRPr kumimoji="0" lang="es-CO" altLang="en-US" sz="20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2202B5A8-EFED-69F7-EF8A-B1541D06F0DF}"/>
              </a:ext>
            </a:extLst>
          </p:cNvPr>
          <p:cNvPicPr>
            <a:picLocks noChangeAspect="1"/>
          </p:cNvPicPr>
          <p:nvPr/>
        </p:nvPicPr>
        <p:blipFill>
          <a:blip r:embed="rId3"/>
          <a:stretch>
            <a:fillRect/>
          </a:stretch>
        </p:blipFill>
        <p:spPr>
          <a:xfrm>
            <a:off x="213501" y="1834110"/>
            <a:ext cx="7926450" cy="4311509"/>
          </a:xfrm>
          <a:prstGeom prst="rect">
            <a:avLst/>
          </a:prstGeom>
        </p:spPr>
      </p:pic>
    </p:spTree>
    <p:extLst>
      <p:ext uri="{BB962C8B-B14F-4D97-AF65-F5344CB8AC3E}">
        <p14:creationId xmlns:p14="http://schemas.microsoft.com/office/powerpoint/2010/main" val="333680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3538B2BC-BCF3-12E2-0099-3EF870A5BBCF}"/>
              </a:ext>
            </a:extLst>
          </p:cNvPr>
          <p:cNvPicPr>
            <a:picLocks noChangeAspect="1"/>
          </p:cNvPicPr>
          <p:nvPr/>
        </p:nvPicPr>
        <p:blipFill>
          <a:blip r:embed="rId3"/>
          <a:stretch>
            <a:fillRect/>
          </a:stretch>
        </p:blipFill>
        <p:spPr>
          <a:xfrm>
            <a:off x="157309" y="1654082"/>
            <a:ext cx="10327117" cy="4523434"/>
          </a:xfrm>
          <a:prstGeom prst="rect">
            <a:avLst/>
          </a:prstGeom>
        </p:spPr>
      </p:pic>
      <p:sp>
        <p:nvSpPr>
          <p:cNvPr id="3" name="Rectangle 1">
            <a:extLst>
              <a:ext uri="{FF2B5EF4-FFF2-40B4-BE49-F238E27FC236}">
                <a16:creationId xmlns:a16="http://schemas.microsoft.com/office/drawing/2014/main" id="{F88F8AB6-DE9F-CB56-BB54-2FB777B68BDB}"/>
              </a:ext>
            </a:extLst>
          </p:cNvPr>
          <p:cNvSpPr>
            <a:spLocks noChangeArrowheads="1"/>
          </p:cNvSpPr>
          <p:nvPr/>
        </p:nvSpPr>
        <p:spPr bwMode="auto">
          <a:xfrm>
            <a:off x="287079" y="1089251"/>
            <a:ext cx="8045985" cy="453934"/>
          </a:xfrm>
          <a:prstGeom prst="rect">
            <a:avLst/>
          </a:prstGeom>
          <a:noFill/>
          <a:ln>
            <a:noFill/>
          </a:ln>
          <a:effectLst/>
        </p:spPr>
        <p:txBody>
          <a:bodyPr vert="horz" wrap="non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Imagen en forma de círculo: </a:t>
            </a:r>
            <a:r>
              <a:rPr kumimoji="0" lang="es-CO" altLang="en-US" sz="1100" b="0" i="0" u="none" strike="noStrike" cap="none" normalizeH="0" baseline="0" dirty="0">
                <a:ln>
                  <a:noFill/>
                </a:ln>
                <a:solidFill>
                  <a:srgbClr val="000000"/>
                </a:solidFill>
                <a:effectLst/>
                <a:latin typeface="Verdana" panose="020B0604030504040204" pitchFamily="34" charset="0"/>
              </a:rPr>
              <a:t>La clase </a:t>
            </a:r>
            <a:r>
              <a:rPr kumimoji="0" lang="es-CO" altLang="en-US" sz="1200" b="0" i="0" u="none" strike="noStrike" cap="none" normalizeH="0" baseline="0" dirty="0">
                <a:ln>
                  <a:noFill/>
                </a:ln>
                <a:solidFill>
                  <a:srgbClr val="DC143C"/>
                </a:solidFill>
                <a:effectLst/>
                <a:latin typeface="Consolas" panose="020B0609020204030204" pitchFamily="49" charset="0"/>
              </a:rPr>
              <a:t>.</a:t>
            </a:r>
            <a:r>
              <a:rPr kumimoji="0" lang="es-CO" altLang="en-US" sz="1200" b="0" i="0" u="none" strike="noStrike" cap="none" normalizeH="0" baseline="0" dirty="0" err="1">
                <a:ln>
                  <a:noFill/>
                </a:ln>
                <a:solidFill>
                  <a:srgbClr val="DC143C"/>
                </a:solidFill>
                <a:effectLst/>
                <a:latin typeface="Consolas" panose="020B0609020204030204" pitchFamily="49" charset="0"/>
              </a:rPr>
              <a:t>img-circle</a:t>
            </a:r>
            <a:r>
              <a:rPr lang="es-CO" altLang="en-US" sz="1100" dirty="0">
                <a:solidFill>
                  <a:srgbClr val="000000"/>
                </a:solidFill>
                <a:latin typeface="Verdana" panose="020B0604030504040204" pitchFamily="34" charset="0"/>
              </a:rPr>
              <a:t>, </a:t>
            </a:r>
            <a:r>
              <a:rPr kumimoji="0" lang="es-CO" altLang="en-US" sz="1100" b="0" i="0" u="none" strike="noStrike" cap="none" normalizeH="0" baseline="0" dirty="0">
                <a:ln>
                  <a:noFill/>
                </a:ln>
                <a:solidFill>
                  <a:srgbClr val="000000"/>
                </a:solidFill>
                <a:effectLst/>
                <a:latin typeface="Verdana" panose="020B0604030504040204" pitchFamily="34" charset="0"/>
              </a:rPr>
              <a:t>añade la</a:t>
            </a:r>
            <a:r>
              <a:rPr kumimoji="0" lang="es-CO" altLang="en-US" sz="1100" b="0" i="0" u="none" strike="noStrike" cap="none" normalizeH="0" dirty="0">
                <a:ln>
                  <a:noFill/>
                </a:ln>
                <a:solidFill>
                  <a:srgbClr val="000000"/>
                </a:solidFill>
                <a:effectLst/>
                <a:latin typeface="Verdana" panose="020B0604030504040204" pitchFamily="34" charset="0"/>
              </a:rPr>
              <a:t> imagen en forma de circulo</a:t>
            </a:r>
            <a:r>
              <a:rPr kumimoji="0" lang="es-CO" altLang="en-US" sz="1100" b="0" i="0" u="none" strike="noStrike" cap="none" normalizeH="0" baseline="0" dirty="0">
                <a:ln>
                  <a:noFill/>
                </a:ln>
                <a:solidFill>
                  <a:srgbClr val="000000"/>
                </a:solidFill>
                <a:effectLst/>
                <a:latin typeface="Verdana" panose="020B0604030504040204" pitchFamily="34" charset="0"/>
              </a:rPr>
              <a:t> </a:t>
            </a:r>
            <a:endParaRPr kumimoji="0" lang="es-CO"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3499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6BFDEC73-BA52-A242-4868-40DF384C1344}"/>
              </a:ext>
            </a:extLst>
          </p:cNvPr>
          <p:cNvSpPr>
            <a:spLocks noChangeArrowheads="1"/>
          </p:cNvSpPr>
          <p:nvPr/>
        </p:nvSpPr>
        <p:spPr bwMode="auto">
          <a:xfrm>
            <a:off x="237066" y="135289"/>
            <a:ext cx="5542845" cy="1654263"/>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bg1"/>
                </a:solidFill>
                <a:effectLst/>
                <a:latin typeface="+mn-lt"/>
                <a:cs typeface="Segoe UI" panose="020B0502040204020203" pitchFamily="34" charset="0"/>
              </a:rPr>
              <a:t>Imagen </a:t>
            </a:r>
            <a:r>
              <a:rPr kumimoji="0" lang="en-US" altLang="en-US" sz="2200" b="1" i="0" u="none" strike="noStrike" cap="none" normalizeH="0" baseline="0" dirty="0" err="1">
                <a:ln>
                  <a:noFill/>
                </a:ln>
                <a:solidFill>
                  <a:schemeClr val="bg1"/>
                </a:solidFill>
                <a:effectLst/>
                <a:latin typeface="+mn-lt"/>
                <a:cs typeface="Segoe UI" panose="020B0502040204020203" pitchFamily="34" charset="0"/>
              </a:rPr>
              <a:t>miniatura</a:t>
            </a:r>
            <a:r>
              <a:rPr kumimoji="0" lang="en-US" altLang="en-US" sz="2200" b="1" i="0" u="none" strike="noStrike" cap="none" normalizeH="0" baseline="0" dirty="0">
                <a:ln>
                  <a:noFill/>
                </a:ln>
                <a:solidFill>
                  <a:schemeClr val="bg1"/>
                </a:solidFill>
                <a:effectLst/>
                <a:latin typeface="+mn-lt"/>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La </a:t>
            </a:r>
            <a:r>
              <a:rPr kumimoji="0" lang="en-US" altLang="en-US" sz="1100" b="0" i="0" u="none" strike="noStrike" cap="none" normalizeH="0" baseline="0" dirty="0" err="1">
                <a:ln>
                  <a:noFill/>
                </a:ln>
                <a:solidFill>
                  <a:srgbClr val="000000"/>
                </a:solidFill>
                <a:effectLst/>
                <a:latin typeface="Verdana" panose="020B0604030504040204" pitchFamily="34" charset="0"/>
              </a:rPr>
              <a:t>clase</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a:ln>
                  <a:noFill/>
                </a:ln>
                <a:solidFill>
                  <a:srgbClr val="DC143C"/>
                </a:solidFill>
                <a:effectLst/>
                <a:latin typeface="Consolas" panose="020B0609020204030204" pitchFamily="49" charset="0"/>
              </a:rPr>
              <a:t>.</a:t>
            </a:r>
            <a:r>
              <a:rPr kumimoji="0" lang="en-US" altLang="en-US" sz="1200" b="0" i="0" u="none" strike="noStrike" cap="none" normalizeH="0" baseline="0" dirty="0" err="1">
                <a:ln>
                  <a:noFill/>
                </a:ln>
                <a:solidFill>
                  <a:srgbClr val="DC143C"/>
                </a:solidFill>
                <a:effectLst/>
                <a:latin typeface="Consolas" panose="020B0609020204030204" pitchFamily="49" charset="0"/>
              </a:rPr>
              <a:t>img</a:t>
            </a:r>
            <a:r>
              <a:rPr kumimoji="0" lang="en-US" altLang="en-US" sz="1200" b="0" i="0" u="none" strike="noStrike" cap="none" normalizeH="0" baseline="0" dirty="0">
                <a:ln>
                  <a:noFill/>
                </a:ln>
                <a:solidFill>
                  <a:srgbClr val="DC143C"/>
                </a:solidFill>
                <a:effectLst/>
                <a:latin typeface="Consolas" panose="020B0609020204030204" pitchFamily="49" charset="0"/>
              </a:rPr>
              <a:t>-thumbnail</a:t>
            </a:r>
            <a:r>
              <a:rPr lang="en-US" altLang="en-US" sz="1100" dirty="0">
                <a:solidFill>
                  <a:srgbClr val="000000"/>
                </a:solidFill>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añade</a:t>
            </a:r>
            <a:r>
              <a:rPr kumimoji="0" lang="en-US" altLang="en-US" sz="1100" b="0" i="0" u="none" strike="noStrike" cap="none" normalizeH="0" baseline="0" dirty="0">
                <a:ln>
                  <a:noFill/>
                </a:ln>
                <a:solidFill>
                  <a:srgbClr val="000000"/>
                </a:solidFill>
                <a:effectLst/>
                <a:latin typeface="Verdana" panose="020B0604030504040204" pitchFamily="34" charset="0"/>
              </a:rPr>
              <a:t> la</a:t>
            </a:r>
            <a:r>
              <a:rPr kumimoji="0" lang="en-US" altLang="en-US" sz="1100" b="0" i="0" u="none" strike="noStrike" cap="none" normalizeH="0" dirty="0">
                <a:ln>
                  <a:noFill/>
                </a:ln>
                <a:solidFill>
                  <a:srgbClr val="000000"/>
                </a:solidFill>
                <a:effectLst/>
                <a:latin typeface="Verdana" panose="020B0604030504040204" pitchFamily="34" charset="0"/>
              </a:rPr>
              <a:t> imagen </a:t>
            </a:r>
            <a:r>
              <a:rPr kumimoji="0" lang="en-US" altLang="en-US" sz="1100" b="0" i="0" u="none" strike="noStrike" cap="none" normalizeH="0" dirty="0" err="1">
                <a:ln>
                  <a:noFill/>
                </a:ln>
                <a:solidFill>
                  <a:srgbClr val="000000"/>
                </a:solidFill>
                <a:effectLst/>
                <a:latin typeface="Verdana" panose="020B0604030504040204" pitchFamily="34" charset="0"/>
              </a:rPr>
              <a:t>en</a:t>
            </a:r>
            <a:r>
              <a:rPr kumimoji="0" lang="en-US" altLang="en-US" sz="1100" b="0" i="0" u="none" strike="noStrike" cap="none" normalizeH="0" dirty="0">
                <a:ln>
                  <a:noFill/>
                </a:ln>
                <a:solidFill>
                  <a:srgbClr val="000000"/>
                </a:solidFill>
                <a:effectLst/>
                <a:latin typeface="Verdana" panose="020B0604030504040204" pitchFamily="34" charset="0"/>
              </a:rPr>
              <a:t> forma de </a:t>
            </a:r>
            <a:r>
              <a:rPr kumimoji="0" lang="en-US" altLang="en-US" sz="1100" b="0" i="0" u="none" strike="noStrike" cap="none" normalizeH="0" dirty="0" err="1">
                <a:ln>
                  <a:noFill/>
                </a:ln>
                <a:solidFill>
                  <a:srgbClr val="000000"/>
                </a:solidFill>
                <a:effectLst/>
                <a:latin typeface="Verdana" panose="020B0604030504040204" pitchFamily="34" charset="0"/>
              </a:rPr>
              <a:t>miniatura</a:t>
            </a:r>
            <a:r>
              <a:rPr kumimoji="0" lang="en-US" altLang="en-US" sz="1100" b="0" i="0" u="none" strike="noStrike" cap="none" normalizeH="0" baseline="0" dirty="0">
                <a:ln>
                  <a:noFill/>
                </a:ln>
                <a:solidFill>
                  <a:srgbClr val="000000"/>
                </a:solidFill>
                <a:effectLs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31130A8B-D8AA-C436-8998-8E0F6BC47C33}"/>
              </a:ext>
            </a:extLst>
          </p:cNvPr>
          <p:cNvPicPr>
            <a:picLocks noChangeAspect="1"/>
          </p:cNvPicPr>
          <p:nvPr/>
        </p:nvPicPr>
        <p:blipFill>
          <a:blip r:embed="rId3"/>
          <a:stretch>
            <a:fillRect/>
          </a:stretch>
        </p:blipFill>
        <p:spPr>
          <a:xfrm>
            <a:off x="237065" y="2053167"/>
            <a:ext cx="9505245" cy="4155722"/>
          </a:xfrm>
          <a:prstGeom prst="rect">
            <a:avLst/>
          </a:prstGeom>
        </p:spPr>
      </p:pic>
    </p:spTree>
    <p:extLst>
      <p:ext uri="{BB962C8B-B14F-4D97-AF65-F5344CB8AC3E}">
        <p14:creationId xmlns:p14="http://schemas.microsoft.com/office/powerpoint/2010/main" val="151824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D407A5E9-1A0D-400D-22A4-C369DF49A878}"/>
              </a:ext>
            </a:extLst>
          </p:cNvPr>
          <p:cNvSpPr>
            <a:spLocks noChangeArrowheads="1"/>
          </p:cNvSpPr>
          <p:nvPr/>
        </p:nvSpPr>
        <p:spPr bwMode="auto">
          <a:xfrm>
            <a:off x="99588" y="19874"/>
            <a:ext cx="8075690" cy="854044"/>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bg1"/>
                </a:solidFill>
                <a:effectLst/>
                <a:latin typeface="+mn-lt"/>
                <a:cs typeface="Segoe UI" panose="020B0502040204020203" pitchFamily="34" charset="0"/>
              </a:rPr>
              <a:t>Imágenes</a:t>
            </a:r>
            <a:r>
              <a:rPr kumimoji="0" lang="en-US" altLang="en-US" sz="3200" b="0" i="0" u="none" strike="noStrike" cap="none" normalizeH="0" baseline="0" dirty="0">
                <a:ln>
                  <a:noFill/>
                </a:ln>
                <a:solidFill>
                  <a:schemeClr val="bg1"/>
                </a:solidFill>
                <a:effectLst/>
                <a:latin typeface="+mn-lt"/>
                <a:cs typeface="Segoe UI" panose="020B0502040204020203" pitchFamily="34" charset="0"/>
              </a:rPr>
              <a:t> Responsive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bg1"/>
                </a:solidFill>
                <a:effectLst/>
                <a:latin typeface="+mn-lt"/>
              </a:rPr>
              <a:t>Imágenes</a:t>
            </a:r>
            <a:r>
              <a:rPr kumimoji="0" lang="en-US" altLang="en-US" sz="1600" b="0" i="0" u="none" strike="noStrike" cap="none" normalizeH="0" baseline="0" dirty="0">
                <a:ln>
                  <a:noFill/>
                </a:ln>
                <a:solidFill>
                  <a:schemeClr val="bg1"/>
                </a:solidFill>
                <a:effectLst/>
                <a:latin typeface="+mn-lt"/>
              </a:rPr>
              <a:t> que </a:t>
            </a:r>
            <a:r>
              <a:rPr lang="en-US" altLang="en-US" sz="1600" dirty="0" err="1">
                <a:solidFill>
                  <a:schemeClr val="bg1"/>
                </a:solidFill>
                <a:latin typeface="+mn-lt"/>
              </a:rPr>
              <a:t>pueden</a:t>
            </a:r>
            <a:r>
              <a:rPr lang="en-US" altLang="en-US" sz="1600" dirty="0">
                <a:solidFill>
                  <a:schemeClr val="bg1"/>
                </a:solidFill>
                <a:latin typeface="+mn-lt"/>
              </a:rPr>
              <a:t> </a:t>
            </a:r>
            <a:r>
              <a:rPr kumimoji="0" lang="en-US" altLang="en-US" sz="1600" b="0" i="0" u="none" strike="noStrike" cap="none" normalizeH="0" baseline="0" dirty="0" err="1">
                <a:ln>
                  <a:noFill/>
                </a:ln>
                <a:solidFill>
                  <a:schemeClr val="bg1"/>
                </a:solidFill>
                <a:effectLst/>
                <a:latin typeface="+mn-lt"/>
              </a:rPr>
              <a:t>adaptarse</a:t>
            </a:r>
            <a:r>
              <a:rPr kumimoji="0" lang="en-US" altLang="en-US" sz="1600" b="0" i="0" u="none" strike="noStrike" cap="none" normalizeH="0" baseline="0" dirty="0">
                <a:ln>
                  <a:noFill/>
                </a:ln>
                <a:solidFill>
                  <a:schemeClr val="bg1"/>
                </a:solidFill>
                <a:effectLst/>
                <a:latin typeface="+mn-lt"/>
              </a:rPr>
              <a:t> al </a:t>
            </a:r>
            <a:r>
              <a:rPr kumimoji="0" lang="en-US" altLang="en-US" sz="1600" b="0" i="0" u="none" strike="noStrike" cap="none" normalizeH="0" baseline="0" dirty="0" err="1">
                <a:ln>
                  <a:noFill/>
                </a:ln>
                <a:solidFill>
                  <a:schemeClr val="bg1"/>
                </a:solidFill>
                <a:effectLst/>
                <a:latin typeface="+mn-lt"/>
              </a:rPr>
              <a:t>tamaño</a:t>
            </a:r>
            <a:r>
              <a:rPr kumimoji="0" lang="en-US" altLang="en-US" sz="1600" b="0" i="0" u="none" strike="noStrike" cap="none" normalizeH="0" baseline="0" dirty="0">
                <a:ln>
                  <a:noFill/>
                </a:ln>
                <a:solidFill>
                  <a:schemeClr val="bg1"/>
                </a:solidFill>
                <a:effectLst/>
                <a:latin typeface="+mn-lt"/>
              </a:rPr>
              <a:t> de la </a:t>
            </a:r>
            <a:r>
              <a:rPr kumimoji="0" lang="en-US" altLang="en-US" sz="1600" b="0" i="0" u="none" strike="noStrike" cap="none" normalizeH="0" baseline="0" dirty="0" err="1">
                <a:ln>
                  <a:noFill/>
                </a:ln>
                <a:solidFill>
                  <a:schemeClr val="bg1"/>
                </a:solidFill>
                <a:effectLst/>
                <a:latin typeface="+mn-lt"/>
              </a:rPr>
              <a:t>pantalla</a:t>
            </a:r>
            <a:r>
              <a:rPr kumimoji="0" lang="en-US" altLang="en-US" sz="1600" b="0" i="0" u="none" strike="noStrike" cap="none" normalizeH="0" baseline="0" dirty="0">
                <a:ln>
                  <a:noFill/>
                </a:ln>
                <a:solidFill>
                  <a:schemeClr val="bg1"/>
                </a:solidFill>
                <a:effectLst/>
                <a:latin typeface="+mn-lt"/>
              </a:rPr>
              <a:t>.</a:t>
            </a:r>
            <a:endParaRPr kumimoji="0" lang="en-US" altLang="en-US" sz="28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A66315F1-5911-2927-1A9B-EFB560B7AC80}"/>
              </a:ext>
            </a:extLst>
          </p:cNvPr>
          <p:cNvPicPr>
            <a:picLocks noChangeAspect="1"/>
          </p:cNvPicPr>
          <p:nvPr/>
        </p:nvPicPr>
        <p:blipFill>
          <a:blip r:embed="rId3"/>
          <a:stretch>
            <a:fillRect/>
          </a:stretch>
        </p:blipFill>
        <p:spPr>
          <a:xfrm>
            <a:off x="99588" y="1230489"/>
            <a:ext cx="9608855" cy="4967111"/>
          </a:xfrm>
          <a:prstGeom prst="rect">
            <a:avLst/>
          </a:prstGeom>
        </p:spPr>
      </p:pic>
    </p:spTree>
    <p:extLst>
      <p:ext uri="{BB962C8B-B14F-4D97-AF65-F5344CB8AC3E}">
        <p14:creationId xmlns:p14="http://schemas.microsoft.com/office/powerpoint/2010/main" val="319016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2CAFDEB2-DEAE-4307-A82A-417CBBBF0EDD}"/>
              </a:ext>
            </a:extLst>
          </p:cNvPr>
          <p:cNvSpPr>
            <a:spLocks noChangeArrowheads="1"/>
          </p:cNvSpPr>
          <p:nvPr/>
        </p:nvSpPr>
        <p:spPr bwMode="auto">
          <a:xfrm>
            <a:off x="124178" y="96818"/>
            <a:ext cx="6502400" cy="884821"/>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err="1">
                <a:solidFill>
                  <a:schemeClr val="bg1"/>
                </a:solidFill>
                <a:latin typeface="Segoe UI" panose="020B0502040204020203" pitchFamily="34" charset="0"/>
                <a:cs typeface="Segoe UI" panose="020B0502040204020203" pitchFamily="34" charset="0"/>
              </a:rPr>
              <a:t>G</a:t>
            </a:r>
            <a:r>
              <a:rPr kumimoji="0" lang="en-US" altLang="en-US" sz="2400" b="0" i="0" u="none" strike="noStrike" cap="none" normalizeH="0" baseline="0" dirty="0" err="1">
                <a:ln>
                  <a:noFill/>
                </a:ln>
                <a:solidFill>
                  <a:schemeClr val="bg1"/>
                </a:solidFill>
                <a:effectLst/>
                <a:latin typeface="Segoe UI" panose="020B0502040204020203" pitchFamily="34" charset="0"/>
                <a:cs typeface="Segoe UI" panose="020B0502040204020203" pitchFamily="34" charset="0"/>
              </a:rPr>
              <a:t>alería</a:t>
            </a: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 de </a:t>
            </a:r>
            <a:r>
              <a:rPr kumimoji="0" lang="en-US" altLang="en-US" sz="2400" b="0" i="0" u="none" strike="noStrike" cap="none" normalizeH="0" baseline="0" dirty="0" err="1">
                <a:ln>
                  <a:noFill/>
                </a:ln>
                <a:solidFill>
                  <a:schemeClr val="bg1"/>
                </a:solidFill>
                <a:effectLst/>
                <a:latin typeface="Segoe UI" panose="020B0502040204020203" pitchFamily="34" charset="0"/>
                <a:cs typeface="Segoe UI" panose="020B0502040204020203" pitchFamily="34" charset="0"/>
              </a:rPr>
              <a:t>imágenes</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bg1"/>
                </a:solidFill>
                <a:effectLst/>
                <a:latin typeface="Verdana" panose="020B0604030504040204" pitchFamily="34" charset="0"/>
              </a:rPr>
              <a:t>También</a:t>
            </a:r>
            <a:r>
              <a:rPr kumimoji="0" lang="en-US" altLang="en-US" sz="1200" b="0" i="0" u="none" strike="noStrike" cap="none" normalizeH="0" baseline="0" dirty="0">
                <a:ln>
                  <a:noFill/>
                </a:ln>
                <a:solidFill>
                  <a:schemeClr val="bg1"/>
                </a:solidFill>
                <a:effectLst/>
                <a:latin typeface="Verdana" panose="020B0604030504040204" pitchFamily="34" charset="0"/>
              </a:rPr>
              <a:t> </a:t>
            </a:r>
            <a:r>
              <a:rPr kumimoji="0" lang="en-US" altLang="en-US" sz="1200" b="0" i="0" u="none" strike="noStrike" cap="none" normalizeH="0" baseline="0" dirty="0" err="1">
                <a:ln>
                  <a:noFill/>
                </a:ln>
                <a:solidFill>
                  <a:schemeClr val="bg1"/>
                </a:solidFill>
                <a:effectLst/>
                <a:latin typeface="Verdana" panose="020B0604030504040204" pitchFamily="34" charset="0"/>
              </a:rPr>
              <a:t>puede</a:t>
            </a:r>
            <a:r>
              <a:rPr kumimoji="0" lang="en-US" altLang="en-US" sz="1200" b="0" i="0" u="none" strike="noStrike" cap="none" normalizeH="0" baseline="0" dirty="0">
                <a:ln>
                  <a:noFill/>
                </a:ln>
                <a:solidFill>
                  <a:schemeClr val="bg1"/>
                </a:solidFill>
                <a:effectLst/>
                <a:latin typeface="Verdana" panose="020B0604030504040204" pitchFamily="34" charset="0"/>
              </a:rPr>
              <a:t> </a:t>
            </a:r>
            <a:r>
              <a:rPr kumimoji="0" lang="en-US" altLang="en-US" sz="1200" b="0" i="0" u="none" strike="noStrike" cap="none" normalizeH="0" baseline="0" dirty="0" err="1">
                <a:ln>
                  <a:noFill/>
                </a:ln>
                <a:solidFill>
                  <a:schemeClr val="bg1"/>
                </a:solidFill>
                <a:effectLst/>
                <a:latin typeface="Verdana" panose="020B0604030504040204" pitchFamily="34" charset="0"/>
              </a:rPr>
              <a:t>utilizar</a:t>
            </a:r>
            <a:r>
              <a:rPr kumimoji="0" lang="en-US" altLang="en-US" sz="1200" b="0" i="0" u="none" strike="noStrike" cap="none" normalizeH="0" baseline="0" dirty="0">
                <a:ln>
                  <a:noFill/>
                </a:ln>
                <a:solidFill>
                  <a:schemeClr val="bg1"/>
                </a:solidFill>
                <a:effectLst/>
                <a:latin typeface="Verdana" panose="020B0604030504040204" pitchFamily="34" charset="0"/>
              </a:rPr>
              <a:t> el </a:t>
            </a:r>
            <a:r>
              <a:rPr kumimoji="0" lang="en-US" altLang="en-US" sz="1200" b="0" i="0" u="none" strike="noStrike" cap="none" normalizeH="0" baseline="0" dirty="0" err="1">
                <a:ln>
                  <a:noFill/>
                </a:ln>
                <a:solidFill>
                  <a:schemeClr val="bg1"/>
                </a:solidFill>
                <a:effectLst/>
                <a:latin typeface="Verdana" panose="020B0604030504040204" pitchFamily="34" charset="0"/>
              </a:rPr>
              <a:t>sistema</a:t>
            </a:r>
            <a:r>
              <a:rPr kumimoji="0" lang="en-US" altLang="en-US" sz="1200" b="0" i="0" u="none" strike="noStrike" cap="none" normalizeH="0" baseline="0" dirty="0">
                <a:ln>
                  <a:noFill/>
                </a:ln>
                <a:solidFill>
                  <a:schemeClr val="bg1"/>
                </a:solidFill>
                <a:effectLst/>
                <a:latin typeface="Verdana" panose="020B0604030504040204" pitchFamily="34" charset="0"/>
              </a:rPr>
              <a:t> de </a:t>
            </a:r>
            <a:r>
              <a:rPr kumimoji="0" lang="en-US" altLang="en-US" sz="1200" b="0" i="0" u="none" strike="noStrike" cap="none" normalizeH="0" baseline="0" dirty="0" err="1">
                <a:ln>
                  <a:noFill/>
                </a:ln>
                <a:solidFill>
                  <a:schemeClr val="bg1"/>
                </a:solidFill>
                <a:effectLst/>
                <a:latin typeface="Verdana" panose="020B0604030504040204" pitchFamily="34" charset="0"/>
              </a:rPr>
              <a:t>rejilla</a:t>
            </a:r>
            <a:r>
              <a:rPr kumimoji="0" lang="en-US" altLang="en-US" sz="1200" b="0" i="0" u="none" strike="noStrike" cap="none" normalizeH="0" baseline="0" dirty="0">
                <a:ln>
                  <a:noFill/>
                </a:ln>
                <a:solidFill>
                  <a:schemeClr val="bg1"/>
                </a:solidFill>
                <a:effectLst/>
                <a:latin typeface="Verdana" panose="020B0604030504040204" pitchFamily="34" charset="0"/>
              </a:rPr>
              <a:t> de Bootstrap </a:t>
            </a:r>
            <a:r>
              <a:rPr kumimoji="0" lang="en-US" altLang="en-US" sz="1200" b="0" i="0" u="none" strike="noStrike" cap="none" normalizeH="0" baseline="0" dirty="0" err="1">
                <a:ln>
                  <a:noFill/>
                </a:ln>
                <a:solidFill>
                  <a:schemeClr val="bg1"/>
                </a:solidFill>
                <a:effectLst/>
                <a:latin typeface="Verdana" panose="020B0604030504040204" pitchFamily="34" charset="0"/>
              </a:rPr>
              <a:t>en</a:t>
            </a:r>
            <a:r>
              <a:rPr kumimoji="0" lang="en-US" altLang="en-US" sz="1200" b="0" i="0" u="none" strike="noStrike" cap="none" normalizeH="0" baseline="0" dirty="0">
                <a:ln>
                  <a:noFill/>
                </a:ln>
                <a:solidFill>
                  <a:schemeClr val="bg1"/>
                </a:solidFill>
                <a:effectLst/>
                <a:latin typeface="Verdana" panose="020B0604030504040204" pitchFamily="34" charset="0"/>
              </a:rPr>
              <a:t> </a:t>
            </a:r>
            <a:r>
              <a:rPr kumimoji="0" lang="en-US" altLang="en-US" sz="1200" b="0" i="0" u="none" strike="noStrike" cap="none" normalizeH="0" baseline="0" dirty="0" err="1">
                <a:ln>
                  <a:noFill/>
                </a:ln>
                <a:solidFill>
                  <a:schemeClr val="bg1"/>
                </a:solidFill>
                <a:effectLst/>
                <a:latin typeface="Verdana" panose="020B0604030504040204" pitchFamily="34" charset="0"/>
              </a:rPr>
              <a:t>conjunto</a:t>
            </a:r>
            <a:r>
              <a:rPr kumimoji="0" lang="en-US" altLang="en-US" sz="1200" b="0" i="0" u="none" strike="noStrike" cap="none" normalizeH="0" baseline="0" dirty="0">
                <a:ln>
                  <a:noFill/>
                </a:ln>
                <a:solidFill>
                  <a:schemeClr val="bg1"/>
                </a:solidFill>
                <a:effectLst/>
                <a:latin typeface="Verdana" panose="020B0604030504040204" pitchFamily="34" charset="0"/>
              </a:rPr>
              <a:t> con la </a:t>
            </a:r>
            <a:r>
              <a:rPr kumimoji="0" lang="en-US" altLang="en-US" sz="1400" b="0" i="0" u="none" strike="noStrike" cap="none" normalizeH="0" baseline="0" dirty="0">
                <a:ln>
                  <a:noFill/>
                </a:ln>
                <a:solidFill>
                  <a:schemeClr val="bg1"/>
                </a:solidFill>
                <a:effectLst/>
                <a:latin typeface="Consolas" panose="020B0609020204030204" pitchFamily="49" charset="0"/>
              </a:rPr>
              <a:t>.thumbnail. </a:t>
            </a:r>
            <a:r>
              <a:rPr kumimoji="0" lang="en-US" altLang="en-US" sz="1200" b="0" i="0" u="none" strike="noStrike" cap="none" normalizeH="0" baseline="0" dirty="0" err="1">
                <a:ln>
                  <a:noFill/>
                </a:ln>
                <a:solidFill>
                  <a:schemeClr val="bg1"/>
                </a:solidFill>
                <a:effectLst/>
                <a:latin typeface="Verdana" panose="020B0604030504040204" pitchFamily="34" charset="0"/>
              </a:rPr>
              <a:t>Clase</a:t>
            </a:r>
            <a:r>
              <a:rPr kumimoji="0" lang="en-US" altLang="en-US" sz="1200" b="0" i="0" u="none" strike="noStrike" cap="none" normalizeH="0" baseline="0" dirty="0">
                <a:ln>
                  <a:noFill/>
                </a:ln>
                <a:solidFill>
                  <a:schemeClr val="bg1"/>
                </a:solidFill>
                <a:effectLst/>
                <a:latin typeface="Verdana" panose="020B0604030504040204" pitchFamily="34" charset="0"/>
              </a:rPr>
              <a:t> para </a:t>
            </a:r>
            <a:r>
              <a:rPr kumimoji="0" lang="en-US" altLang="en-US" sz="1200" b="0" i="0" u="none" strike="noStrike" cap="none" normalizeH="0" baseline="0" dirty="0" err="1">
                <a:ln>
                  <a:noFill/>
                </a:ln>
                <a:solidFill>
                  <a:schemeClr val="bg1"/>
                </a:solidFill>
                <a:effectLst/>
                <a:latin typeface="Verdana" panose="020B0604030504040204" pitchFamily="34" charset="0"/>
              </a:rPr>
              <a:t>crear</a:t>
            </a:r>
            <a:r>
              <a:rPr kumimoji="0" lang="en-US" altLang="en-US" sz="1200" b="0" i="0" u="none" strike="noStrike" cap="none" normalizeH="0" baseline="0" dirty="0">
                <a:ln>
                  <a:noFill/>
                </a:ln>
                <a:solidFill>
                  <a:schemeClr val="bg1"/>
                </a:solidFill>
                <a:effectLst/>
                <a:latin typeface="Verdana" panose="020B0604030504040204" pitchFamily="34" charset="0"/>
              </a:rPr>
              <a:t> </a:t>
            </a:r>
            <a:r>
              <a:rPr kumimoji="0" lang="en-US" altLang="en-US" sz="1200" b="0" i="0" u="none" strike="noStrike" cap="none" normalizeH="0" baseline="0" dirty="0" err="1">
                <a:ln>
                  <a:noFill/>
                </a:ln>
                <a:solidFill>
                  <a:schemeClr val="bg1"/>
                </a:solidFill>
                <a:effectLst/>
                <a:latin typeface="Verdana" panose="020B0604030504040204" pitchFamily="34" charset="0"/>
              </a:rPr>
              <a:t>una</a:t>
            </a:r>
            <a:r>
              <a:rPr kumimoji="0" lang="en-US" altLang="en-US" sz="1200" b="0" i="0" u="none" strike="noStrike" cap="none" normalizeH="0" baseline="0" dirty="0">
                <a:ln>
                  <a:noFill/>
                </a:ln>
                <a:solidFill>
                  <a:schemeClr val="bg1"/>
                </a:solidFill>
                <a:effectLst/>
                <a:latin typeface="Verdana" panose="020B0604030504040204" pitchFamily="34" charset="0"/>
              </a:rPr>
              <a:t> </a:t>
            </a:r>
            <a:r>
              <a:rPr kumimoji="0" lang="en-US" altLang="en-US" sz="1200" b="0" i="0" u="none" strike="noStrike" cap="none" normalizeH="0" baseline="0" dirty="0" err="1">
                <a:ln>
                  <a:noFill/>
                </a:ln>
                <a:solidFill>
                  <a:schemeClr val="bg1"/>
                </a:solidFill>
                <a:effectLst/>
                <a:latin typeface="Verdana" panose="020B0604030504040204" pitchFamily="34" charset="0"/>
              </a:rPr>
              <a:t>galería</a:t>
            </a:r>
            <a:r>
              <a:rPr kumimoji="0" lang="en-US" altLang="en-US" sz="1200" b="0" i="0" u="none" strike="noStrike" cap="none" normalizeH="0" baseline="0" dirty="0">
                <a:ln>
                  <a:noFill/>
                </a:ln>
                <a:solidFill>
                  <a:schemeClr val="bg1"/>
                </a:solidFill>
                <a:effectLst/>
                <a:latin typeface="Verdana" panose="020B0604030504040204" pitchFamily="34" charset="0"/>
              </a:rPr>
              <a:t> de </a:t>
            </a:r>
            <a:r>
              <a:rPr kumimoji="0" lang="en-US" altLang="en-US" sz="1200" b="0" i="0" u="none" strike="noStrike" cap="none" normalizeH="0" baseline="0" dirty="0" err="1">
                <a:ln>
                  <a:noFill/>
                </a:ln>
                <a:solidFill>
                  <a:schemeClr val="bg1"/>
                </a:solidFill>
                <a:effectLst/>
                <a:latin typeface="Verdana" panose="020B0604030504040204" pitchFamily="34" charset="0"/>
              </a:rPr>
              <a:t>imágenes</a:t>
            </a:r>
            <a:r>
              <a:rPr kumimoji="0" lang="en-US" altLang="en-US" sz="1200" b="0" i="0" u="none" strike="noStrike" cap="none" normalizeH="0" baseline="0" dirty="0">
                <a:ln>
                  <a:noFill/>
                </a:ln>
                <a:solidFill>
                  <a:schemeClr val="bg1"/>
                </a:solidFill>
                <a:effectLst/>
                <a:latin typeface="Verdana" panose="020B0604030504040204" pitchFamily="34" charset="0"/>
              </a:rPr>
              <a:t>.</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3" name="Imagen 2">
            <a:extLst>
              <a:ext uri="{FF2B5EF4-FFF2-40B4-BE49-F238E27FC236}">
                <a16:creationId xmlns:a16="http://schemas.microsoft.com/office/drawing/2014/main" id="{59ABE134-81E2-F993-BF1E-216C67079296}"/>
              </a:ext>
            </a:extLst>
          </p:cNvPr>
          <p:cNvPicPr>
            <a:picLocks noChangeAspect="1"/>
          </p:cNvPicPr>
          <p:nvPr/>
        </p:nvPicPr>
        <p:blipFill>
          <a:blip r:embed="rId3"/>
          <a:stretch>
            <a:fillRect/>
          </a:stretch>
        </p:blipFill>
        <p:spPr>
          <a:xfrm>
            <a:off x="124178" y="1274173"/>
            <a:ext cx="9979378" cy="4957294"/>
          </a:xfrm>
          <a:prstGeom prst="rect">
            <a:avLst/>
          </a:prstGeom>
        </p:spPr>
      </p:pic>
    </p:spTree>
    <p:extLst>
      <p:ext uri="{BB962C8B-B14F-4D97-AF65-F5344CB8AC3E}">
        <p14:creationId xmlns:p14="http://schemas.microsoft.com/office/powerpoint/2010/main" val="2931230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033217D5-D992-9207-0208-AE3DB39D7176}"/>
              </a:ext>
            </a:extLst>
          </p:cNvPr>
          <p:cNvPicPr>
            <a:picLocks noChangeAspect="1"/>
          </p:cNvPicPr>
          <p:nvPr/>
        </p:nvPicPr>
        <p:blipFill>
          <a:blip r:embed="rId3"/>
          <a:stretch>
            <a:fillRect/>
          </a:stretch>
        </p:blipFill>
        <p:spPr>
          <a:xfrm>
            <a:off x="367561" y="1213841"/>
            <a:ext cx="10085950" cy="4807283"/>
          </a:xfrm>
          <a:prstGeom prst="rect">
            <a:avLst/>
          </a:prstGeom>
        </p:spPr>
      </p:pic>
    </p:spTree>
    <p:extLst>
      <p:ext uri="{BB962C8B-B14F-4D97-AF65-F5344CB8AC3E}">
        <p14:creationId xmlns:p14="http://schemas.microsoft.com/office/powerpoint/2010/main" val="375406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9B374542-E79A-C1B8-49FB-23F3C5842115}"/>
              </a:ext>
            </a:extLst>
          </p:cNvPr>
          <p:cNvSpPr>
            <a:spLocks noChangeArrowheads="1"/>
          </p:cNvSpPr>
          <p:nvPr/>
        </p:nvSpPr>
        <p:spPr bwMode="auto">
          <a:xfrm>
            <a:off x="289709" y="362338"/>
            <a:ext cx="11055624" cy="1223375"/>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Wells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Verdana" panose="020B0604030504040204" pitchFamily="34" charset="0"/>
              </a:rPr>
              <a:t>La </a:t>
            </a:r>
            <a:r>
              <a:rPr kumimoji="0" lang="en-US" altLang="en-US" sz="1400" b="0" i="0" u="none" strike="noStrike" cap="none" normalizeH="0" baseline="0" dirty="0" err="1">
                <a:ln>
                  <a:noFill/>
                </a:ln>
                <a:effectLst/>
                <a:latin typeface="Verdana" panose="020B0604030504040204" pitchFamily="34" charset="0"/>
              </a:rPr>
              <a:t>clase</a:t>
            </a:r>
            <a:r>
              <a:rPr kumimoji="0" lang="en-US" altLang="en-US" sz="1400" b="0" i="0" u="none" strike="noStrike" cap="none" normalizeH="0" baseline="0" dirty="0">
                <a:ln>
                  <a:noFill/>
                </a:ln>
                <a:effectLst/>
                <a:latin typeface="Verdana" panose="020B0604030504040204" pitchFamily="34" charset="0"/>
              </a:rPr>
              <a:t> </a:t>
            </a:r>
            <a:r>
              <a:rPr kumimoji="0" lang="en-US" altLang="en-US" sz="1600" b="0" i="0" u="none" strike="noStrike" cap="none" normalizeH="0" baseline="0" dirty="0">
                <a:ln>
                  <a:noFill/>
                </a:ln>
                <a:effectLst/>
                <a:latin typeface="Consolas" panose="020B0609020204030204" pitchFamily="49" charset="0"/>
              </a:rPr>
              <a:t>.well </a:t>
            </a:r>
            <a:r>
              <a:rPr kumimoji="0" lang="en-US" altLang="en-US" sz="1400" b="0" i="0" u="none" strike="noStrike" cap="none" normalizeH="0" baseline="0" dirty="0" err="1">
                <a:ln>
                  <a:noFill/>
                </a:ln>
                <a:effectLst/>
                <a:latin typeface="Verdana" panose="020B0604030504040204" pitchFamily="34" charset="0"/>
              </a:rPr>
              <a:t>añade</a:t>
            </a:r>
            <a:r>
              <a:rPr kumimoji="0" lang="en-US" altLang="en-US" sz="1400" b="0" i="0" u="none" strike="noStrike" cap="none" normalizeH="0" baseline="0" dirty="0">
                <a:ln>
                  <a:noFill/>
                </a:ln>
                <a:effectLst/>
                <a:latin typeface="Verdana" panose="020B0604030504040204" pitchFamily="34" charset="0"/>
              </a:rPr>
              <a:t> un </a:t>
            </a:r>
            <a:r>
              <a:rPr kumimoji="0" lang="en-US" altLang="en-US" sz="1400" b="0" i="0" u="none" strike="noStrike" cap="none" normalizeH="0" baseline="0" dirty="0" err="1">
                <a:ln>
                  <a:noFill/>
                </a:ln>
                <a:effectLst/>
                <a:latin typeface="Verdana" panose="020B0604030504040204" pitchFamily="34" charset="0"/>
              </a:rPr>
              <a:t>borde</a:t>
            </a:r>
            <a:r>
              <a:rPr kumimoji="0" lang="en-US" altLang="en-US" sz="1400" b="0" i="0" u="none" strike="noStrike" cap="none" normalizeH="0" baseline="0" dirty="0">
                <a:ln>
                  <a:noFill/>
                </a:ln>
                <a:effectLst/>
                <a:latin typeface="Verdana" panose="020B0604030504040204" pitchFamily="34" charset="0"/>
              </a:rPr>
              <a:t> </a:t>
            </a:r>
            <a:r>
              <a:rPr kumimoji="0" lang="en-US" altLang="en-US" sz="1400" b="0" i="0" u="none" strike="noStrike" cap="none" normalizeH="0" baseline="0" dirty="0" err="1">
                <a:ln>
                  <a:noFill/>
                </a:ln>
                <a:effectLst/>
                <a:latin typeface="Verdana" panose="020B0604030504040204" pitchFamily="34" charset="0"/>
              </a:rPr>
              <a:t>redondeado</a:t>
            </a:r>
            <a:r>
              <a:rPr kumimoji="0" lang="en-US" altLang="en-US" sz="1400" b="0" i="0" u="none" strike="noStrike" cap="none" normalizeH="0" baseline="0" dirty="0">
                <a:ln>
                  <a:noFill/>
                </a:ln>
                <a:effectLst/>
                <a:latin typeface="Verdana" panose="020B0604030504040204" pitchFamily="34" charset="0"/>
              </a:rPr>
              <a:t> </a:t>
            </a:r>
            <a:r>
              <a:rPr kumimoji="0" lang="en-US" altLang="en-US" sz="1400" b="0" i="0" u="none" strike="noStrike" cap="none" normalizeH="0" baseline="0" dirty="0" err="1">
                <a:ln>
                  <a:noFill/>
                </a:ln>
                <a:effectLst/>
                <a:latin typeface="Verdana" panose="020B0604030504040204" pitchFamily="34" charset="0"/>
              </a:rPr>
              <a:t>alrededor</a:t>
            </a:r>
            <a:r>
              <a:rPr kumimoji="0" lang="en-US" altLang="en-US" sz="1400" b="0" i="0" u="none" strike="noStrike" cap="none" normalizeH="0" baseline="0" dirty="0">
                <a:ln>
                  <a:noFill/>
                </a:ln>
                <a:effectLst/>
                <a:latin typeface="Verdana" panose="020B0604030504040204" pitchFamily="34" charset="0"/>
              </a:rPr>
              <a:t> de un </a:t>
            </a:r>
            <a:r>
              <a:rPr kumimoji="0" lang="en-US" altLang="en-US" sz="1400" b="0" i="0" u="none" strike="noStrike" cap="none" normalizeH="0" baseline="0" dirty="0" err="1">
                <a:ln>
                  <a:noFill/>
                </a:ln>
                <a:effectLst/>
                <a:latin typeface="Verdana" panose="020B0604030504040204" pitchFamily="34" charset="0"/>
              </a:rPr>
              <a:t>elemento</a:t>
            </a:r>
            <a:r>
              <a:rPr kumimoji="0" lang="en-US" altLang="en-US" sz="1400" b="0" i="0" u="none" strike="noStrike" cap="none" normalizeH="0" baseline="0" dirty="0">
                <a:ln>
                  <a:noFill/>
                </a:ln>
                <a:effectLst/>
                <a:latin typeface="Verdana" panose="020B0604030504040204" pitchFamily="34" charset="0"/>
              </a:rPr>
              <a:t> con un color de </a:t>
            </a:r>
            <a:r>
              <a:rPr kumimoji="0" lang="en-US" altLang="en-US" sz="1400" b="0" i="0" u="none" strike="noStrike" cap="none" normalizeH="0" baseline="0" dirty="0" err="1">
                <a:ln>
                  <a:noFill/>
                </a:ln>
                <a:effectLst/>
                <a:latin typeface="Verdana" panose="020B0604030504040204" pitchFamily="34" charset="0"/>
              </a:rPr>
              <a:t>fondo</a:t>
            </a:r>
            <a:r>
              <a:rPr kumimoji="0" lang="en-US" altLang="en-US" sz="1400" b="0" i="0" u="none" strike="noStrike" cap="none" normalizeH="0" baseline="0" dirty="0">
                <a:ln>
                  <a:noFill/>
                </a:ln>
                <a:effectLst/>
                <a:latin typeface="Verdana" panose="020B0604030504040204" pitchFamily="34" charset="0"/>
              </a:rPr>
              <a:t> </a:t>
            </a:r>
            <a:r>
              <a:rPr kumimoji="0" lang="en-US" altLang="en-US" sz="1400" b="0" i="0" u="none" strike="noStrike" cap="none" normalizeH="0" baseline="0" dirty="0" err="1">
                <a:ln>
                  <a:noFill/>
                </a:ln>
                <a:effectLst/>
                <a:latin typeface="Verdana" panose="020B0604030504040204" pitchFamily="34" charset="0"/>
              </a:rPr>
              <a:t>gris</a:t>
            </a:r>
            <a:r>
              <a:rPr kumimoji="0" lang="en-US" altLang="en-US" sz="1400" b="0" i="0" u="none" strike="noStrike" cap="none" normalizeH="0" baseline="0" dirty="0">
                <a:ln>
                  <a:noFill/>
                </a:ln>
                <a:effectLst/>
                <a:latin typeface="Verdana" panose="020B0604030504040204" pitchFamily="34" charset="0"/>
              </a:rPr>
              <a:t> y </a:t>
            </a:r>
            <a:r>
              <a:rPr kumimoji="0" lang="en-US" altLang="en-US" sz="1400" b="0" i="0" u="none" strike="noStrike" cap="none" normalizeH="0" baseline="0" dirty="0" err="1">
                <a:ln>
                  <a:noFill/>
                </a:ln>
                <a:effectLst/>
                <a:latin typeface="Verdana" panose="020B0604030504040204" pitchFamily="34" charset="0"/>
              </a:rPr>
              <a:t>algo</a:t>
            </a:r>
            <a:r>
              <a:rPr kumimoji="0" lang="en-US" altLang="en-US" sz="1400" b="0" i="0" u="none" strike="noStrike" cap="none" normalizeH="0" baseline="0" dirty="0">
                <a:ln>
                  <a:noFill/>
                </a:ln>
                <a:effectLst/>
                <a:latin typeface="Verdana" panose="020B0604030504040204" pitchFamily="34" charset="0"/>
              </a:rPr>
              <a:t> de </a:t>
            </a:r>
            <a:r>
              <a:rPr kumimoji="0" lang="en-US" altLang="en-US" sz="1400" b="0" i="0" u="none" strike="noStrike" cap="none" normalizeH="0" baseline="0" dirty="0" err="1">
                <a:ln>
                  <a:noFill/>
                </a:ln>
                <a:effectLst/>
                <a:latin typeface="Verdana" panose="020B0604030504040204" pitchFamily="34" charset="0"/>
              </a:rPr>
              <a:t>relleno</a:t>
            </a:r>
            <a:r>
              <a:rPr kumimoji="0" lang="en-US" altLang="en-US" sz="1400" b="0" i="0" u="none" strike="noStrike" cap="none" normalizeH="0" baseline="0" dirty="0">
                <a:ln>
                  <a:noFill/>
                </a:ln>
                <a:effectLst/>
                <a:latin typeface="Verdana" panose="020B0604030504040204" pitchFamily="34" charset="0"/>
              </a:rPr>
              <a:t>:</a:t>
            </a:r>
            <a:endParaRPr kumimoji="0" lang="en-US" altLang="en-US" sz="2400" b="0" i="0" u="none" strike="noStrike" cap="none" normalizeH="0" baseline="0" dirty="0">
              <a:ln>
                <a:noFill/>
              </a:ln>
              <a:effectLst/>
              <a:latin typeface="Arial" panose="020B0604020202020204" pitchFamily="34" charset="0"/>
            </a:endParaRPr>
          </a:p>
        </p:txBody>
      </p:sp>
      <p:pic>
        <p:nvPicPr>
          <p:cNvPr id="3" name="Imagen 2">
            <a:extLst>
              <a:ext uri="{FF2B5EF4-FFF2-40B4-BE49-F238E27FC236}">
                <a16:creationId xmlns:a16="http://schemas.microsoft.com/office/drawing/2014/main" id="{6E6FDBEE-618D-C2BE-AFB5-E884AEAD6543}"/>
              </a:ext>
            </a:extLst>
          </p:cNvPr>
          <p:cNvPicPr>
            <a:picLocks noChangeAspect="1"/>
          </p:cNvPicPr>
          <p:nvPr/>
        </p:nvPicPr>
        <p:blipFill>
          <a:blip r:embed="rId3"/>
          <a:stretch>
            <a:fillRect/>
          </a:stretch>
        </p:blipFill>
        <p:spPr>
          <a:xfrm>
            <a:off x="200177" y="1900686"/>
            <a:ext cx="7000619" cy="2906891"/>
          </a:xfrm>
          <a:prstGeom prst="rect">
            <a:avLst/>
          </a:prstGeom>
        </p:spPr>
      </p:pic>
    </p:spTree>
    <p:extLst>
      <p:ext uri="{BB962C8B-B14F-4D97-AF65-F5344CB8AC3E}">
        <p14:creationId xmlns:p14="http://schemas.microsoft.com/office/powerpoint/2010/main" val="824938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AA1494DE-5C6B-1DEC-746A-A96271240E88}"/>
              </a:ext>
            </a:extLst>
          </p:cNvPr>
          <p:cNvSpPr>
            <a:spLocks noChangeArrowheads="1"/>
          </p:cNvSpPr>
          <p:nvPr/>
        </p:nvSpPr>
        <p:spPr bwMode="auto">
          <a:xfrm>
            <a:off x="310566" y="233688"/>
            <a:ext cx="8166226" cy="453934"/>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200" b="1" i="0" u="none" strike="noStrike" cap="none" normalizeH="0" baseline="0">
                <a:ln>
                  <a:noFill/>
                </a:ln>
                <a:solidFill>
                  <a:schemeClr val="bg1"/>
                </a:solidFill>
                <a:effectLst/>
                <a:latin typeface="+mn-lt"/>
                <a:cs typeface="Segoe UI" panose="020B0502040204020203" pitchFamily="34" charset="0"/>
              </a:rPr>
              <a:t>Diferentes tamaños de Wells</a:t>
            </a:r>
          </a:p>
        </p:txBody>
      </p:sp>
      <p:sp>
        <p:nvSpPr>
          <p:cNvPr id="3" name="Rectangle 1">
            <a:extLst>
              <a:ext uri="{FF2B5EF4-FFF2-40B4-BE49-F238E27FC236}">
                <a16:creationId xmlns:a16="http://schemas.microsoft.com/office/drawing/2014/main" id="{DA5B8890-CBE9-BCBB-6E4D-83F2922D7C4C}"/>
              </a:ext>
            </a:extLst>
          </p:cNvPr>
          <p:cNvSpPr>
            <a:spLocks noChangeArrowheads="1"/>
          </p:cNvSpPr>
          <p:nvPr/>
        </p:nvSpPr>
        <p:spPr bwMode="auto">
          <a:xfrm>
            <a:off x="155283" y="1093863"/>
            <a:ext cx="8321509" cy="27699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1100" b="0" i="0" u="none" strike="noStrike" cap="none" normalizeH="0" baseline="0">
                <a:ln>
                  <a:noFill/>
                </a:ln>
                <a:solidFill>
                  <a:srgbClr val="000000"/>
                </a:solidFill>
                <a:effectLst/>
                <a:latin typeface="Verdana" panose="020B0604030504040204" pitchFamily="34" charset="0"/>
              </a:rPr>
              <a:t>Cambiar el tamaño del </a:t>
            </a:r>
            <a:r>
              <a:rPr kumimoji="0" lang="es-CO" altLang="en-US" sz="1100" b="0" i="0" u="none" strike="noStrike" cap="none" normalizeH="0" baseline="0" dirty="0" err="1">
                <a:ln>
                  <a:noFill/>
                </a:ln>
                <a:solidFill>
                  <a:srgbClr val="000000"/>
                </a:solidFill>
                <a:effectLst/>
                <a:latin typeface="Verdana" panose="020B0604030504040204" pitchFamily="34" charset="0"/>
              </a:rPr>
              <a:t>well</a:t>
            </a:r>
            <a:r>
              <a:rPr kumimoji="0" lang="es-CO" altLang="en-US" sz="1100" b="0" i="0" u="none" strike="noStrike" cap="none" normalizeH="0" baseline="0" dirty="0">
                <a:ln>
                  <a:noFill/>
                </a:ln>
                <a:solidFill>
                  <a:srgbClr val="000000"/>
                </a:solidFill>
                <a:effectLst/>
                <a:latin typeface="Verdana" panose="020B0604030504040204" pitchFamily="34" charset="0"/>
              </a:rPr>
              <a:t> mediante la adición de la </a:t>
            </a:r>
            <a:r>
              <a:rPr kumimoji="0" lang="es-CO" altLang="en-US" sz="1100" b="0" i="0" u="none" strike="noStrike" cap="none" normalizeH="0" baseline="0" dirty="0" err="1">
                <a:ln>
                  <a:noFill/>
                </a:ln>
                <a:solidFill>
                  <a:srgbClr val="000000"/>
                </a:solidFill>
                <a:effectLst/>
                <a:latin typeface="Verdana" panose="020B0604030504040204" pitchFamily="34" charset="0"/>
              </a:rPr>
              <a:t>clase</a:t>
            </a:r>
            <a:r>
              <a:rPr kumimoji="0" lang="es-CO" altLang="en-US" sz="1200" b="0" i="0" u="none" strike="noStrike" cap="none" normalizeH="0" baseline="0" dirty="0" err="1">
                <a:ln>
                  <a:noFill/>
                </a:ln>
                <a:solidFill>
                  <a:srgbClr val="DC143C"/>
                </a:solidFill>
                <a:effectLst/>
                <a:latin typeface="Consolas" panose="020B0609020204030204" pitchFamily="49" charset="0"/>
              </a:rPr>
              <a:t>.well-sm</a:t>
            </a:r>
            <a:r>
              <a:rPr lang="es-CO" altLang="en-US" sz="1100" dirty="0">
                <a:solidFill>
                  <a:srgbClr val="000000"/>
                </a:solidFill>
                <a:latin typeface="Verdana" panose="020B0604030504040204" pitchFamily="34" charset="0"/>
              </a:rPr>
              <a:t>… </a:t>
            </a:r>
            <a:r>
              <a:rPr kumimoji="0" lang="es-CO" altLang="en-US" sz="1100" b="0" i="0" u="none" strike="noStrike" cap="none" normalizeH="0" baseline="0" dirty="0">
                <a:ln>
                  <a:noFill/>
                </a:ln>
                <a:solidFill>
                  <a:srgbClr val="000000"/>
                </a:solidFill>
                <a:effectLst/>
                <a:latin typeface="Verdana" panose="020B0604030504040204" pitchFamily="34" charset="0"/>
              </a:rPr>
              <a:t>para </a:t>
            </a:r>
            <a:r>
              <a:rPr kumimoji="0" lang="es-CO" altLang="en-US" sz="1100" b="0" i="0" u="none" strike="noStrike" cap="none" normalizeH="0" baseline="0" dirty="0" err="1">
                <a:ln>
                  <a:noFill/>
                </a:ln>
                <a:solidFill>
                  <a:srgbClr val="000000"/>
                </a:solidFill>
                <a:effectLst/>
                <a:latin typeface="Verdana" panose="020B0604030504040204" pitchFamily="34" charset="0"/>
              </a:rPr>
              <a:t>wells</a:t>
            </a:r>
            <a:r>
              <a:rPr kumimoji="0" lang="es-CO" altLang="en-US" sz="1100" b="0" i="0" u="none" strike="noStrike" cap="none" normalizeH="0" baseline="0" dirty="0">
                <a:ln>
                  <a:noFill/>
                </a:ln>
                <a:solidFill>
                  <a:srgbClr val="000000"/>
                </a:solidFill>
                <a:effectLst/>
                <a:latin typeface="Verdana" panose="020B0604030504040204" pitchFamily="34" charset="0"/>
              </a:rPr>
              <a:t> pequeños la clase  </a:t>
            </a:r>
            <a:r>
              <a:rPr kumimoji="0" lang="es-CO" altLang="en-US" sz="1200" b="0" i="0" u="none" strike="noStrike" cap="none" normalizeH="0" baseline="0" dirty="0">
                <a:ln>
                  <a:noFill/>
                </a:ln>
                <a:solidFill>
                  <a:srgbClr val="DC143C"/>
                </a:solidFill>
                <a:effectLst/>
                <a:latin typeface="Consolas" panose="020B0609020204030204" pitchFamily="49" charset="0"/>
              </a:rPr>
              <a:t>.</a:t>
            </a:r>
            <a:r>
              <a:rPr kumimoji="0" lang="es-CO" altLang="en-US" sz="1200" b="0" i="0" u="none" strike="noStrike" cap="none" normalizeH="0" baseline="0" dirty="0" err="1">
                <a:ln>
                  <a:noFill/>
                </a:ln>
                <a:solidFill>
                  <a:srgbClr val="DC143C"/>
                </a:solidFill>
                <a:effectLst/>
                <a:latin typeface="Consolas" panose="020B0609020204030204" pitchFamily="49" charset="0"/>
              </a:rPr>
              <a:t>well-lg</a:t>
            </a:r>
            <a:r>
              <a:rPr kumimoji="0" lang="es-CO" altLang="en-US" sz="1100" b="0" i="0" u="none" strike="noStrike" cap="none" normalizeH="0" baseline="0" dirty="0">
                <a:ln>
                  <a:noFill/>
                </a:ln>
                <a:solidFill>
                  <a:srgbClr val="000000"/>
                </a:solidFill>
                <a:effectLst/>
                <a:latin typeface="Verdana" panose="020B0604030504040204" pitchFamily="34" charset="0"/>
              </a:rPr>
              <a:t>:</a:t>
            </a:r>
            <a:r>
              <a:rPr kumimoji="0" lang="es-CO" altLang="en-US" sz="700" b="0" i="0" u="none" strike="noStrike" cap="none" normalizeH="0" baseline="0" dirty="0">
                <a:ln>
                  <a:noFill/>
                </a:ln>
                <a:solidFill>
                  <a:schemeClr val="tx1"/>
                </a:solidFill>
                <a:effectLst/>
              </a:rPr>
              <a:t> </a:t>
            </a:r>
            <a:endParaRPr kumimoji="0" lang="es-CO" altLang="en-U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001C0EA7-F2BF-AAE7-839D-365C658A71A1}"/>
              </a:ext>
            </a:extLst>
          </p:cNvPr>
          <p:cNvPicPr>
            <a:picLocks noChangeAspect="1"/>
          </p:cNvPicPr>
          <p:nvPr/>
        </p:nvPicPr>
        <p:blipFill>
          <a:blip r:embed="rId3"/>
          <a:stretch>
            <a:fillRect/>
          </a:stretch>
        </p:blipFill>
        <p:spPr>
          <a:xfrm>
            <a:off x="226481" y="1608041"/>
            <a:ext cx="10865027" cy="4582145"/>
          </a:xfrm>
          <a:prstGeom prst="rect">
            <a:avLst/>
          </a:prstGeom>
        </p:spPr>
      </p:pic>
    </p:spTree>
    <p:extLst>
      <p:ext uri="{BB962C8B-B14F-4D97-AF65-F5344CB8AC3E}">
        <p14:creationId xmlns:p14="http://schemas.microsoft.com/office/powerpoint/2010/main" val="148649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701631F-378E-077F-139B-63161E19A214}"/>
              </a:ext>
            </a:extLst>
          </p:cNvPr>
          <p:cNvSpPr/>
          <p:nvPr/>
        </p:nvSpPr>
        <p:spPr>
          <a:xfrm>
            <a:off x="4548881" y="1593643"/>
            <a:ext cx="6253798" cy="1938992"/>
          </a:xfrm>
          <a:prstGeom prst="rect">
            <a:avLst/>
          </a:prstGeom>
        </p:spPr>
        <p:txBody>
          <a:bodyPr wrap="square">
            <a:spAutoFit/>
          </a:bodyPr>
          <a:lstStyle/>
          <a:p>
            <a:r>
              <a:rPr lang="es-CO" sz="6000" b="1" dirty="0">
                <a:solidFill>
                  <a:srgbClr val="002060"/>
                </a:solidFill>
              </a:rPr>
              <a:t>BIENVENIDOS A BOOTSTRAP</a:t>
            </a:r>
          </a:p>
        </p:txBody>
      </p:sp>
    </p:spTree>
    <p:extLst>
      <p:ext uri="{BB962C8B-B14F-4D97-AF65-F5344CB8AC3E}">
        <p14:creationId xmlns:p14="http://schemas.microsoft.com/office/powerpoint/2010/main" val="163618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ángulo 1">
            <a:extLst>
              <a:ext uri="{FF2B5EF4-FFF2-40B4-BE49-F238E27FC236}">
                <a16:creationId xmlns:a16="http://schemas.microsoft.com/office/drawing/2014/main" id="{1FB9AE8A-E2FF-F95D-A559-4B128F6861A2}"/>
              </a:ext>
            </a:extLst>
          </p:cNvPr>
          <p:cNvSpPr/>
          <p:nvPr/>
        </p:nvSpPr>
        <p:spPr>
          <a:xfrm>
            <a:off x="246510" y="392078"/>
            <a:ext cx="9872409" cy="1600438"/>
          </a:xfrm>
          <a:prstGeom prst="rect">
            <a:avLst/>
          </a:prstGeom>
        </p:spPr>
        <p:txBody>
          <a:bodyPr wrap="square">
            <a:spAutoFit/>
          </a:bodyPr>
          <a:lstStyle/>
          <a:p>
            <a:r>
              <a:rPr lang="es-ES" sz="2800" b="1" dirty="0">
                <a:solidFill>
                  <a:schemeClr val="bg1"/>
                </a:solidFill>
                <a:ea typeface="Verdana" panose="020B0604030504040204" pitchFamily="34" charset="0"/>
              </a:rPr>
              <a:t>ALERTAS</a:t>
            </a:r>
          </a:p>
          <a:p>
            <a:endParaRPr lang="es-ES" sz="1400" dirty="0">
              <a:solidFill>
                <a:srgbClr val="000000"/>
              </a:solidFill>
              <a:latin typeface="Verdana" panose="020B0604030504040204" pitchFamily="34" charset="0"/>
              <a:ea typeface="Verdana" panose="020B0604030504040204" pitchFamily="34" charset="0"/>
            </a:endParaRPr>
          </a:p>
          <a:p>
            <a:endParaRPr lang="es-ES" sz="1400" dirty="0">
              <a:solidFill>
                <a:srgbClr val="000000"/>
              </a:solidFill>
              <a:latin typeface="Verdana" panose="020B0604030504040204" pitchFamily="34" charset="0"/>
              <a:ea typeface="Verdana" panose="020B0604030504040204" pitchFamily="34" charset="0"/>
            </a:endParaRPr>
          </a:p>
          <a:p>
            <a:endParaRPr lang="es-ES" sz="1400" dirty="0">
              <a:solidFill>
                <a:srgbClr val="000000"/>
              </a:solidFill>
              <a:latin typeface="Verdana" panose="020B0604030504040204" pitchFamily="34" charset="0"/>
              <a:ea typeface="Verdana" panose="020B0604030504040204" pitchFamily="34" charset="0"/>
            </a:endParaRPr>
          </a:p>
          <a:p>
            <a:endParaRPr lang="es-ES" sz="1400" dirty="0">
              <a:solidFill>
                <a:srgbClr val="000000"/>
              </a:solidFill>
              <a:latin typeface="Verdana" panose="020B0604030504040204" pitchFamily="34" charset="0"/>
              <a:ea typeface="Verdana" panose="020B0604030504040204" pitchFamily="34" charset="0"/>
            </a:endParaRPr>
          </a:p>
          <a:p>
            <a:r>
              <a:rPr lang="es-ES" sz="1400" dirty="0" err="1">
                <a:solidFill>
                  <a:srgbClr val="000000"/>
                </a:solidFill>
                <a:latin typeface="Verdana" panose="020B0604030504040204" pitchFamily="34" charset="0"/>
                <a:ea typeface="Verdana" panose="020B0604030504040204" pitchFamily="34" charset="0"/>
              </a:rPr>
              <a:t>Bootstrap</a:t>
            </a:r>
            <a:r>
              <a:rPr lang="es-ES" sz="1400" dirty="0">
                <a:solidFill>
                  <a:srgbClr val="000000"/>
                </a:solidFill>
                <a:latin typeface="Verdana" panose="020B0604030504040204" pitchFamily="34" charset="0"/>
                <a:ea typeface="Verdana" panose="020B0604030504040204" pitchFamily="34" charset="0"/>
              </a:rPr>
              <a:t> proporciona una manera fácil de crear mensajes de alerta predefinidos:</a:t>
            </a:r>
            <a:endParaRPr lang="es-ES" sz="1400" b="0" i="0" dirty="0">
              <a:solidFill>
                <a:srgbClr val="000000"/>
              </a:solidFill>
              <a:effectLst/>
              <a:latin typeface="Verdana" panose="020B0604030504040204" pitchFamily="34" charset="0"/>
              <a:ea typeface="Verdana" panose="020B0604030504040204" pitchFamily="34" charset="0"/>
            </a:endParaRPr>
          </a:p>
        </p:txBody>
      </p:sp>
      <p:pic>
        <p:nvPicPr>
          <p:cNvPr id="3" name="Imagen 2">
            <a:extLst>
              <a:ext uri="{FF2B5EF4-FFF2-40B4-BE49-F238E27FC236}">
                <a16:creationId xmlns:a16="http://schemas.microsoft.com/office/drawing/2014/main" id="{A7686CAC-E1F4-8F25-B050-1178639900F9}"/>
              </a:ext>
            </a:extLst>
          </p:cNvPr>
          <p:cNvPicPr>
            <a:picLocks noChangeAspect="1"/>
          </p:cNvPicPr>
          <p:nvPr/>
        </p:nvPicPr>
        <p:blipFill>
          <a:blip r:embed="rId3"/>
          <a:stretch>
            <a:fillRect/>
          </a:stretch>
        </p:blipFill>
        <p:spPr>
          <a:xfrm>
            <a:off x="246510" y="1992516"/>
            <a:ext cx="10350905" cy="3221744"/>
          </a:xfrm>
          <a:prstGeom prst="rect">
            <a:avLst/>
          </a:prstGeom>
        </p:spPr>
      </p:pic>
    </p:spTree>
    <p:extLst>
      <p:ext uri="{BB962C8B-B14F-4D97-AF65-F5344CB8AC3E}">
        <p14:creationId xmlns:p14="http://schemas.microsoft.com/office/powerpoint/2010/main" val="3755042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ADBD5221-7B03-B187-F3EA-9B9748D2DBAD}"/>
              </a:ext>
            </a:extLst>
          </p:cNvPr>
          <p:cNvPicPr>
            <a:picLocks noChangeAspect="1"/>
          </p:cNvPicPr>
          <p:nvPr/>
        </p:nvPicPr>
        <p:blipFill>
          <a:blip r:embed="rId3"/>
          <a:stretch>
            <a:fillRect/>
          </a:stretch>
        </p:blipFill>
        <p:spPr>
          <a:xfrm>
            <a:off x="437797" y="1205089"/>
            <a:ext cx="10410825" cy="4964626"/>
          </a:xfrm>
          <a:prstGeom prst="rect">
            <a:avLst/>
          </a:prstGeom>
        </p:spPr>
      </p:pic>
    </p:spTree>
    <p:extLst>
      <p:ext uri="{BB962C8B-B14F-4D97-AF65-F5344CB8AC3E}">
        <p14:creationId xmlns:p14="http://schemas.microsoft.com/office/powerpoint/2010/main" val="93685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2800" b="1" dirty="0">
                <a:solidFill>
                  <a:schemeClr val="bg1"/>
                </a:solidFill>
              </a:rPr>
              <a:t>E</a:t>
            </a:r>
            <a:r>
              <a:rPr lang="es-ES" sz="2800" b="1" dirty="0" err="1">
                <a:solidFill>
                  <a:schemeClr val="bg1"/>
                </a:solidFill>
              </a:rPr>
              <a:t>stilos</a:t>
            </a:r>
            <a:r>
              <a:rPr lang="es-ES" sz="2800" b="1" dirty="0">
                <a:solidFill>
                  <a:schemeClr val="bg1"/>
                </a:solidFill>
              </a:rPr>
              <a:t> de </a:t>
            </a:r>
            <a:r>
              <a:rPr lang="es-CO" sz="2800" b="1" dirty="0">
                <a:solidFill>
                  <a:schemeClr val="bg1"/>
                </a:solidFill>
              </a:rPr>
              <a:t>botón</a:t>
            </a:r>
            <a:r>
              <a:rPr lang="es-ES" sz="2800" b="1" dirty="0">
                <a:solidFill>
                  <a:schemeClr val="bg1"/>
                </a:solidFill>
              </a:rPr>
              <a:t> </a:t>
            </a:r>
          </a:p>
        </p:txBody>
      </p:sp>
      <p:pic>
        <p:nvPicPr>
          <p:cNvPr id="2" name="Imagen 1">
            <a:extLst>
              <a:ext uri="{FF2B5EF4-FFF2-40B4-BE49-F238E27FC236}">
                <a16:creationId xmlns:a16="http://schemas.microsoft.com/office/drawing/2014/main" id="{E8279061-FE16-24BE-DEF1-0267741FF218}"/>
              </a:ext>
            </a:extLst>
          </p:cNvPr>
          <p:cNvPicPr>
            <a:picLocks noChangeAspect="1"/>
          </p:cNvPicPr>
          <p:nvPr/>
        </p:nvPicPr>
        <p:blipFill>
          <a:blip r:embed="rId3"/>
          <a:stretch>
            <a:fillRect/>
          </a:stretch>
        </p:blipFill>
        <p:spPr>
          <a:xfrm>
            <a:off x="438133" y="1417940"/>
            <a:ext cx="7784058" cy="4237021"/>
          </a:xfrm>
          <a:prstGeom prst="rect">
            <a:avLst/>
          </a:prstGeom>
        </p:spPr>
      </p:pic>
    </p:spTree>
    <p:extLst>
      <p:ext uri="{BB962C8B-B14F-4D97-AF65-F5344CB8AC3E}">
        <p14:creationId xmlns:p14="http://schemas.microsoft.com/office/powerpoint/2010/main" val="1750245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72BF47AF-B247-CB5C-ED29-B8ED38DE0644}"/>
              </a:ext>
            </a:extLst>
          </p:cNvPr>
          <p:cNvPicPr>
            <a:picLocks noChangeAspect="1"/>
          </p:cNvPicPr>
          <p:nvPr/>
        </p:nvPicPr>
        <p:blipFill>
          <a:blip r:embed="rId3"/>
          <a:stretch>
            <a:fillRect/>
          </a:stretch>
        </p:blipFill>
        <p:spPr>
          <a:xfrm>
            <a:off x="587728" y="1286934"/>
            <a:ext cx="9007828" cy="4848636"/>
          </a:xfrm>
          <a:prstGeom prst="rect">
            <a:avLst/>
          </a:prstGeom>
        </p:spPr>
      </p:pic>
      <p:sp>
        <p:nvSpPr>
          <p:cNvPr id="3" name="1 Título">
            <a:extLst>
              <a:ext uri="{FF2B5EF4-FFF2-40B4-BE49-F238E27FC236}">
                <a16:creationId xmlns:a16="http://schemas.microsoft.com/office/drawing/2014/main" id="{9D4EC4F7-E479-F606-CD6D-822DD17B2111}"/>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2800" b="1" dirty="0">
                <a:solidFill>
                  <a:schemeClr val="bg1"/>
                </a:solidFill>
              </a:rPr>
              <a:t>E</a:t>
            </a:r>
            <a:r>
              <a:rPr lang="es-ES" sz="2800" b="1" dirty="0" err="1">
                <a:solidFill>
                  <a:schemeClr val="bg1"/>
                </a:solidFill>
              </a:rPr>
              <a:t>stilos</a:t>
            </a:r>
            <a:r>
              <a:rPr lang="es-ES" sz="2800" b="1" dirty="0">
                <a:solidFill>
                  <a:schemeClr val="bg1"/>
                </a:solidFill>
              </a:rPr>
              <a:t> de </a:t>
            </a:r>
            <a:r>
              <a:rPr lang="es-CO" sz="2800" b="1" dirty="0">
                <a:solidFill>
                  <a:schemeClr val="bg1"/>
                </a:solidFill>
              </a:rPr>
              <a:t>botón</a:t>
            </a:r>
            <a:r>
              <a:rPr lang="es-ES" sz="2800" b="1" dirty="0">
                <a:solidFill>
                  <a:schemeClr val="bg1"/>
                </a:solidFill>
              </a:rPr>
              <a:t> </a:t>
            </a:r>
          </a:p>
        </p:txBody>
      </p:sp>
    </p:spTree>
    <p:extLst>
      <p:ext uri="{BB962C8B-B14F-4D97-AF65-F5344CB8AC3E}">
        <p14:creationId xmlns:p14="http://schemas.microsoft.com/office/powerpoint/2010/main" val="7923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AC67B373-AE89-6D56-4732-C22B8737448B}"/>
              </a:ext>
            </a:extLst>
          </p:cNvPr>
          <p:cNvSpPr>
            <a:spLocks noChangeArrowheads="1"/>
          </p:cNvSpPr>
          <p:nvPr/>
        </p:nvSpPr>
        <p:spPr bwMode="auto">
          <a:xfrm>
            <a:off x="160502" y="213006"/>
            <a:ext cx="11376741" cy="2489125"/>
          </a:xfrm>
          <a:prstGeom prst="rect">
            <a:avLst/>
          </a:prstGeom>
          <a:noFill/>
          <a:ln>
            <a:noFill/>
          </a:ln>
          <a:effec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200" b="1" i="0" u="none" strike="noStrike" cap="none" normalizeH="0" baseline="0" dirty="0">
                <a:ln>
                  <a:noFill/>
                </a:ln>
                <a:solidFill>
                  <a:schemeClr val="bg1"/>
                </a:solidFill>
                <a:effectLst/>
                <a:latin typeface="+mn-lt"/>
                <a:cs typeface="Segoe UI" panose="020B0502040204020203" pitchFamily="34" charset="0"/>
              </a:rPr>
              <a:t>Tamaños de botón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Bootstrap </a:t>
            </a:r>
            <a:r>
              <a:rPr kumimoji="0" lang="en-US" altLang="en-US" sz="1100" b="0" i="0" u="none" strike="noStrike" cap="none" normalizeH="0" baseline="0" dirty="0" err="1">
                <a:ln>
                  <a:noFill/>
                </a:ln>
                <a:solidFill>
                  <a:srgbClr val="000000"/>
                </a:solidFill>
                <a:effectLst/>
                <a:latin typeface="Verdana" panose="020B0604030504040204" pitchFamily="34" charset="0"/>
              </a:rPr>
              <a:t>ofrece</a:t>
            </a:r>
            <a:r>
              <a:rPr kumimoji="0" lang="en-US" altLang="en-US" sz="1100" b="0" i="0" u="none" strike="noStrike" cap="none" normalizeH="0" baseline="0" dirty="0">
                <a:ln>
                  <a:noFill/>
                </a:ln>
                <a:solidFill>
                  <a:srgbClr val="000000"/>
                </a:solidFill>
                <a:effectLst/>
                <a:latin typeface="Verdana" panose="020B0604030504040204" pitchFamily="34" charset="0"/>
              </a:rPr>
              <a:t> cuatro </a:t>
            </a:r>
            <a:r>
              <a:rPr kumimoji="0" lang="en-US" altLang="en-US" sz="1100" b="0" i="0" u="none" strike="noStrike" cap="none" normalizeH="0" baseline="0" dirty="0" err="1">
                <a:ln>
                  <a:noFill/>
                </a:ln>
                <a:solidFill>
                  <a:srgbClr val="000000"/>
                </a:solidFill>
                <a:effectLst/>
                <a:latin typeface="Verdana" panose="020B0604030504040204" pitchFamily="34" charset="0"/>
              </a:rPr>
              <a:t>tamaños</a:t>
            </a:r>
            <a:r>
              <a:rPr kumimoji="0" lang="en-US" altLang="en-US" sz="1100" b="0" i="0" u="none" strike="noStrike" cap="none" normalizeH="0" baseline="0" dirty="0">
                <a:ln>
                  <a:noFill/>
                </a:ln>
                <a:solidFill>
                  <a:srgbClr val="000000"/>
                </a:solidFill>
                <a:effectLst/>
                <a:latin typeface="Verdana" panose="020B0604030504040204" pitchFamily="34" charset="0"/>
              </a:rPr>
              <a:t> de </a:t>
            </a:r>
            <a:r>
              <a:rPr kumimoji="0" lang="en-US" altLang="en-US" sz="1100" b="0" i="0" u="none" strike="noStrike" cap="none" normalizeH="0" baseline="0" dirty="0" err="1">
                <a:ln>
                  <a:noFill/>
                </a:ln>
                <a:solidFill>
                  <a:srgbClr val="000000"/>
                </a:solidFill>
                <a:effectLst/>
                <a:latin typeface="Verdana" panose="020B0604030504040204" pitchFamily="34" charset="0"/>
              </a:rPr>
              <a:t>botón</a:t>
            </a:r>
            <a:r>
              <a:rPr kumimoji="0" lang="en-US" altLang="en-US" sz="1100" b="0" i="0" u="none" strike="noStrike" cap="none" normalizeH="0" baseline="0" dirty="0">
                <a:ln>
                  <a:noFill/>
                </a:ln>
                <a:solidFill>
                  <a:srgbClr val="000000"/>
                </a:solidFill>
                <a:effectLst/>
                <a:latin typeface="Verdana" panose="020B0604030504040204" pitchFamily="34" charset="0"/>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Las </a:t>
            </a:r>
            <a:r>
              <a:rPr kumimoji="0" lang="en-US" altLang="en-US" sz="1100" b="0" i="0" u="none" strike="noStrike" cap="none" normalizeH="0" baseline="0" dirty="0" err="1">
                <a:ln>
                  <a:noFill/>
                </a:ln>
                <a:solidFill>
                  <a:srgbClr val="000000"/>
                </a:solidFill>
                <a:effectLst/>
                <a:latin typeface="Verdana" panose="020B0604030504040204" pitchFamily="34" charset="0"/>
              </a:rPr>
              <a:t>clases</a:t>
            </a:r>
            <a:r>
              <a:rPr kumimoji="0" lang="en-US" altLang="en-US" sz="1100" b="0" i="0" u="none" strike="noStrike" cap="none" normalizeH="0" baseline="0" dirty="0">
                <a:ln>
                  <a:noFill/>
                </a:ln>
                <a:solidFill>
                  <a:srgbClr val="000000"/>
                </a:solidFill>
                <a:effectLst/>
                <a:latin typeface="Verdana" panose="020B0604030504040204" pitchFamily="34" charset="0"/>
              </a:rPr>
              <a:t> que </a:t>
            </a:r>
            <a:r>
              <a:rPr kumimoji="0" lang="en-US" altLang="en-US" sz="1100" b="0" i="0" u="none" strike="noStrike" cap="none" normalizeH="0" baseline="0" dirty="0" err="1">
                <a:ln>
                  <a:noFill/>
                </a:ln>
                <a:solidFill>
                  <a:srgbClr val="000000"/>
                </a:solidFill>
                <a:effectLst/>
                <a:latin typeface="Verdana" panose="020B0604030504040204" pitchFamily="34" charset="0"/>
              </a:rPr>
              <a:t>definen</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los</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diferentes</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tamaños</a:t>
            </a:r>
            <a:r>
              <a:rPr kumimoji="0" lang="en-US" altLang="en-US" sz="1100" b="0" i="0" u="none" strike="noStrike" cap="none" normalizeH="0" baseline="0" dirty="0">
                <a:ln>
                  <a:noFill/>
                </a:ln>
                <a:solidFill>
                  <a:srgbClr val="000000"/>
                </a:solidFill>
                <a:effectLst/>
                <a:latin typeface="Verdana" panose="020B0604030504040204" pitchFamily="34" charset="0"/>
              </a:rPr>
              <a:t> son:</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DC143C"/>
                </a:solidFill>
                <a:effectLst/>
                <a:latin typeface="Consolas" panose="020B0609020204030204" pitchFamily="49" charset="0"/>
              </a:rPr>
              <a:t>.</a:t>
            </a:r>
            <a:r>
              <a:rPr kumimoji="0" lang="en-US" altLang="en-US" sz="1200" b="0" i="0" u="none" strike="noStrike" cap="none" normalizeH="0" baseline="0" dirty="0" err="1">
                <a:ln>
                  <a:noFill/>
                </a:ln>
                <a:solidFill>
                  <a:srgbClr val="DC143C"/>
                </a:solidFill>
                <a:effectLst/>
                <a:latin typeface="Consolas" panose="020B0609020204030204" pitchFamily="49" charset="0"/>
              </a:rPr>
              <a:t>btn-lg</a:t>
            </a:r>
            <a:endParaRPr kumimoji="0" lang="en-US" altLang="en-US"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DC143C"/>
                </a:solidFill>
                <a:effectLst/>
                <a:latin typeface="Consolas" panose="020B0609020204030204" pitchFamily="49" charset="0"/>
              </a:rPr>
              <a:t>.</a:t>
            </a:r>
            <a:r>
              <a:rPr kumimoji="0" lang="en-US" altLang="en-US" sz="1200" b="0" i="0" u="none" strike="noStrike" cap="none" normalizeH="0" baseline="0" dirty="0" err="1">
                <a:ln>
                  <a:noFill/>
                </a:ln>
                <a:solidFill>
                  <a:srgbClr val="DC143C"/>
                </a:solidFill>
                <a:effectLst/>
                <a:latin typeface="Consolas" panose="020B0609020204030204" pitchFamily="49" charset="0"/>
              </a:rPr>
              <a:t>btn</a:t>
            </a:r>
            <a:r>
              <a:rPr kumimoji="0" lang="en-US" altLang="en-US" sz="1200" b="0" i="0" u="none" strike="noStrike" cap="none" normalizeH="0" baseline="0" dirty="0">
                <a:ln>
                  <a:noFill/>
                </a:ln>
                <a:solidFill>
                  <a:srgbClr val="DC143C"/>
                </a:solidFill>
                <a:effectLst/>
                <a:latin typeface="Consolas" panose="020B0609020204030204" pitchFamily="49" charset="0"/>
              </a:rPr>
              <a:t>-md</a:t>
            </a:r>
            <a:endParaRPr kumimoji="0" lang="en-US" altLang="en-US"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DC143C"/>
                </a:solidFill>
                <a:effectLst/>
                <a:latin typeface="Consolas" panose="020B0609020204030204" pitchFamily="49" charset="0"/>
              </a:rPr>
              <a:t>.</a:t>
            </a:r>
            <a:r>
              <a:rPr kumimoji="0" lang="en-US" altLang="en-US" sz="1200" b="0" i="0" u="none" strike="noStrike" cap="none" normalizeH="0" baseline="0" dirty="0" err="1">
                <a:ln>
                  <a:noFill/>
                </a:ln>
                <a:solidFill>
                  <a:srgbClr val="DC143C"/>
                </a:solidFill>
                <a:effectLst/>
                <a:latin typeface="Consolas" panose="020B0609020204030204" pitchFamily="49" charset="0"/>
              </a:rPr>
              <a:t>btn-sm</a:t>
            </a:r>
            <a:endParaRPr kumimoji="0" lang="en-US" altLang="en-US"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DC143C"/>
                </a:solidFill>
                <a:effectLst/>
                <a:latin typeface="Consolas" panose="020B0609020204030204" pitchFamily="49" charset="0"/>
              </a:rPr>
              <a:t>.</a:t>
            </a:r>
            <a:r>
              <a:rPr kumimoji="0" lang="en-US" altLang="en-US" sz="1200" b="0" i="0" u="none" strike="noStrike" cap="none" normalizeH="0" baseline="0" dirty="0" err="1">
                <a:ln>
                  <a:noFill/>
                </a:ln>
                <a:solidFill>
                  <a:srgbClr val="DC143C"/>
                </a:solidFill>
                <a:effectLst/>
                <a:latin typeface="Consolas" panose="020B0609020204030204" pitchFamily="49" charset="0"/>
              </a:rPr>
              <a:t>btn-xs</a:t>
            </a:r>
            <a:endParaRPr kumimoji="0" lang="en-US" altLang="en-US"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El </a:t>
            </a:r>
            <a:r>
              <a:rPr kumimoji="0" lang="en-US" altLang="en-US" sz="1100" b="0" i="0" u="none" strike="noStrike" cap="none" normalizeH="0" baseline="0" dirty="0" err="1">
                <a:ln>
                  <a:noFill/>
                </a:ln>
                <a:solidFill>
                  <a:srgbClr val="000000"/>
                </a:solidFill>
                <a:effectLst/>
                <a:latin typeface="Verdana" panose="020B0604030504040204" pitchFamily="34" charset="0"/>
              </a:rPr>
              <a:t>siguiente</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ejemplo</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muestra</a:t>
            </a:r>
            <a:r>
              <a:rPr kumimoji="0" lang="en-US" altLang="en-US" sz="1100" b="0" i="0" u="none" strike="noStrike" cap="none" normalizeH="0" baseline="0" dirty="0">
                <a:ln>
                  <a:noFill/>
                </a:ln>
                <a:solidFill>
                  <a:srgbClr val="000000"/>
                </a:solidFill>
                <a:effectLst/>
                <a:latin typeface="Verdana" panose="020B0604030504040204" pitchFamily="34" charset="0"/>
              </a:rPr>
              <a:t> el </a:t>
            </a:r>
            <a:r>
              <a:rPr kumimoji="0" lang="en-US" altLang="en-US" sz="1100" b="0" i="0" u="none" strike="noStrike" cap="none" normalizeH="0" baseline="0" dirty="0" err="1">
                <a:ln>
                  <a:noFill/>
                </a:ln>
                <a:solidFill>
                  <a:srgbClr val="000000"/>
                </a:solidFill>
                <a:effectLst/>
                <a:latin typeface="Verdana" panose="020B0604030504040204" pitchFamily="34" charset="0"/>
              </a:rPr>
              <a:t>código</a:t>
            </a:r>
            <a:r>
              <a:rPr kumimoji="0" lang="en-US" altLang="en-US" sz="1100" b="0" i="0" u="none" strike="noStrike" cap="none" normalizeH="0" baseline="0" dirty="0">
                <a:ln>
                  <a:noFill/>
                </a:ln>
                <a:solidFill>
                  <a:srgbClr val="000000"/>
                </a:solidFill>
                <a:effectLst/>
                <a:latin typeface="Verdana" panose="020B0604030504040204" pitchFamily="34" charset="0"/>
              </a:rPr>
              <a:t> para </a:t>
            </a:r>
            <a:r>
              <a:rPr kumimoji="0" lang="en-US" altLang="en-US" sz="1100" b="0" i="0" u="none" strike="noStrike" cap="none" normalizeH="0" baseline="0" dirty="0" err="1">
                <a:ln>
                  <a:noFill/>
                </a:ln>
                <a:solidFill>
                  <a:srgbClr val="000000"/>
                </a:solidFill>
                <a:effectLst/>
                <a:latin typeface="Verdana" panose="020B0604030504040204" pitchFamily="34" charset="0"/>
              </a:rPr>
              <a:t>diferentes</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100" b="0" i="0" u="none" strike="noStrike" cap="none" normalizeH="0" baseline="0" dirty="0" err="1">
                <a:ln>
                  <a:noFill/>
                </a:ln>
                <a:solidFill>
                  <a:srgbClr val="000000"/>
                </a:solidFill>
                <a:effectLst/>
                <a:latin typeface="Verdana" panose="020B0604030504040204" pitchFamily="34" charset="0"/>
              </a:rPr>
              <a:t>tamaños</a:t>
            </a:r>
            <a:r>
              <a:rPr kumimoji="0" lang="en-US" altLang="en-US" sz="1100" b="0" i="0" u="none" strike="noStrike" cap="none" normalizeH="0" baseline="0" dirty="0">
                <a:ln>
                  <a:noFill/>
                </a:ln>
                <a:solidFill>
                  <a:srgbClr val="000000"/>
                </a:solidFill>
                <a:effectLst/>
                <a:latin typeface="Verdana" panose="020B0604030504040204" pitchFamily="34" charset="0"/>
              </a:rPr>
              <a:t> de </a:t>
            </a:r>
            <a:r>
              <a:rPr kumimoji="0" lang="en-US" altLang="en-US" sz="1100" b="0" i="0" u="none" strike="noStrike" cap="none" normalizeH="0" baseline="0" dirty="0" err="1">
                <a:ln>
                  <a:noFill/>
                </a:ln>
                <a:solidFill>
                  <a:srgbClr val="000000"/>
                </a:solidFill>
                <a:effectLst/>
                <a:latin typeface="Verdana" panose="020B0604030504040204" pitchFamily="34" charset="0"/>
              </a:rPr>
              <a:t>botón</a:t>
            </a:r>
            <a:r>
              <a:rPr kumimoji="0" lang="en-US" altLang="en-US" sz="1100" b="0" i="0" u="none" strike="noStrike" cap="none" normalizeH="0" baseline="0" dirty="0">
                <a:ln>
                  <a:noFill/>
                </a:ln>
                <a:solidFill>
                  <a:srgbClr val="000000"/>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F0FC985A-C59E-20FB-7790-576BE850F178}"/>
              </a:ext>
            </a:extLst>
          </p:cNvPr>
          <p:cNvPicPr>
            <a:picLocks noChangeAspect="1"/>
          </p:cNvPicPr>
          <p:nvPr/>
        </p:nvPicPr>
        <p:blipFill>
          <a:blip r:embed="rId3"/>
          <a:stretch>
            <a:fillRect/>
          </a:stretch>
        </p:blipFill>
        <p:spPr>
          <a:xfrm>
            <a:off x="114447" y="2728878"/>
            <a:ext cx="10519686" cy="3587591"/>
          </a:xfrm>
          <a:prstGeom prst="rect">
            <a:avLst/>
          </a:prstGeom>
        </p:spPr>
      </p:pic>
    </p:spTree>
    <p:extLst>
      <p:ext uri="{BB962C8B-B14F-4D97-AF65-F5344CB8AC3E}">
        <p14:creationId xmlns:p14="http://schemas.microsoft.com/office/powerpoint/2010/main" val="3959932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ángulo 1">
            <a:extLst>
              <a:ext uri="{FF2B5EF4-FFF2-40B4-BE49-F238E27FC236}">
                <a16:creationId xmlns:a16="http://schemas.microsoft.com/office/drawing/2014/main" id="{638C86A5-34D1-4A10-C180-960774716C9A}"/>
              </a:ext>
            </a:extLst>
          </p:cNvPr>
          <p:cNvSpPr/>
          <p:nvPr/>
        </p:nvSpPr>
        <p:spPr>
          <a:xfrm>
            <a:off x="0" y="313882"/>
            <a:ext cx="11051822" cy="1200329"/>
          </a:xfrm>
          <a:prstGeom prst="rect">
            <a:avLst/>
          </a:prstGeom>
        </p:spPr>
        <p:txBody>
          <a:bodyPr wrap="square">
            <a:spAutoFit/>
          </a:bodyPr>
          <a:lstStyle/>
          <a:p>
            <a:r>
              <a:rPr lang="es-ES" sz="2400" b="1" dirty="0">
                <a:solidFill>
                  <a:schemeClr val="bg1"/>
                </a:solidFill>
                <a:ea typeface="Verdana" panose="020B0604030504040204" pitchFamily="34" charset="0"/>
              </a:rPr>
              <a:t>Bloquear Nivel Botones</a:t>
            </a:r>
          </a:p>
          <a:p>
            <a:endParaRPr lang="es-ES" sz="2400" b="1" dirty="0">
              <a:solidFill>
                <a:schemeClr val="bg1"/>
              </a:solidFill>
              <a:ea typeface="Verdana" panose="020B0604030504040204" pitchFamily="34" charset="0"/>
            </a:endParaRPr>
          </a:p>
          <a:p>
            <a:r>
              <a:rPr lang="es-ES" sz="2400" dirty="0">
                <a:ea typeface="Verdana" panose="020B0604030504040204" pitchFamily="34" charset="0"/>
              </a:rPr>
              <a:t>Un botón de nivel de bloque se extiende por toda la anchura del elemento padre.</a:t>
            </a:r>
            <a:endParaRPr lang="es-ES" sz="2400" b="0" i="0" dirty="0">
              <a:effectLst/>
              <a:ea typeface="Verdana" panose="020B0604030504040204" pitchFamily="34" charset="0"/>
            </a:endParaRPr>
          </a:p>
        </p:txBody>
      </p:sp>
      <p:pic>
        <p:nvPicPr>
          <p:cNvPr id="3" name="Imagen 2">
            <a:extLst>
              <a:ext uri="{FF2B5EF4-FFF2-40B4-BE49-F238E27FC236}">
                <a16:creationId xmlns:a16="http://schemas.microsoft.com/office/drawing/2014/main" id="{9DCFDD31-23E2-6ADC-BB04-70A8DDE9F25B}"/>
              </a:ext>
            </a:extLst>
          </p:cNvPr>
          <p:cNvPicPr>
            <a:picLocks noChangeAspect="1"/>
          </p:cNvPicPr>
          <p:nvPr/>
        </p:nvPicPr>
        <p:blipFill>
          <a:blip r:embed="rId3"/>
          <a:stretch>
            <a:fillRect/>
          </a:stretch>
        </p:blipFill>
        <p:spPr>
          <a:xfrm>
            <a:off x="263715" y="1569659"/>
            <a:ext cx="11250952" cy="4560207"/>
          </a:xfrm>
          <a:prstGeom prst="rect">
            <a:avLst/>
          </a:prstGeom>
        </p:spPr>
      </p:pic>
    </p:spTree>
    <p:extLst>
      <p:ext uri="{BB962C8B-B14F-4D97-AF65-F5344CB8AC3E}">
        <p14:creationId xmlns:p14="http://schemas.microsoft.com/office/powerpoint/2010/main" val="295674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6AB1099E-D409-A9AF-E25B-E4D5005676DA}"/>
              </a:ext>
            </a:extLst>
          </p:cNvPr>
          <p:cNvSpPr>
            <a:spLocks noChangeArrowheads="1"/>
          </p:cNvSpPr>
          <p:nvPr/>
        </p:nvSpPr>
        <p:spPr bwMode="auto">
          <a:xfrm>
            <a:off x="212584" y="212095"/>
            <a:ext cx="10703123" cy="1469597"/>
          </a:xfrm>
          <a:prstGeom prst="rect">
            <a:avLst/>
          </a:prstGeom>
          <a:noFill/>
          <a:ln>
            <a:noFill/>
          </a:ln>
          <a:effectLst/>
        </p:spPr>
        <p:txBody>
          <a:bodyPr vert="horz" wrap="non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800" b="1" i="0" u="none" strike="noStrike" cap="none" normalizeH="0" baseline="0" dirty="0">
                <a:ln>
                  <a:noFill/>
                </a:ln>
                <a:solidFill>
                  <a:schemeClr val="bg1"/>
                </a:solidFill>
                <a:effectLst/>
                <a:latin typeface="+mn-lt"/>
                <a:cs typeface="Segoe UI" panose="020B0502040204020203" pitchFamily="34" charset="0"/>
              </a:rPr>
              <a:t>Botones de movilidad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n-US" sz="2800" b="0" i="0" u="none" strike="noStrike" cap="none" normalizeH="0" baseline="0" dirty="0">
              <a:ln>
                <a:noFill/>
              </a:ln>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b="0" i="0" u="none" strike="noStrike" cap="none" normalizeH="0" baseline="0" dirty="0">
                <a:ln>
                  <a:noFill/>
                </a:ln>
                <a:effectLst/>
                <a:latin typeface="+mn-lt"/>
              </a:rPr>
              <a:t>Un botón puede estar configurado para estar activo (aparecerá presionado) o un estado desactivado (</a:t>
            </a:r>
            <a:r>
              <a:rPr kumimoji="0" lang="es-CO" altLang="en-US" b="0" i="0" u="none" strike="noStrike" cap="none" normalizeH="0" baseline="0" dirty="0" err="1">
                <a:ln>
                  <a:noFill/>
                </a:ln>
                <a:effectLst/>
                <a:latin typeface="+mn-lt"/>
              </a:rPr>
              <a:t>unclickable</a:t>
            </a:r>
            <a:r>
              <a:rPr kumimoji="0" lang="es-CO" altLang="en-US" b="0" i="0" u="none" strike="noStrike" cap="none" normalizeH="0" baseline="0" dirty="0">
                <a:ln>
                  <a:noFill/>
                </a:ln>
                <a:effectLst/>
                <a:latin typeface="+mn-lt"/>
              </a:rPr>
              <a:t>):</a:t>
            </a:r>
            <a:endParaRPr kumimoji="0" lang="es-CO" altLang="en-US" sz="105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1400" b="0" i="0" u="none" strike="noStrike" cap="none" normalizeH="0" baseline="0" dirty="0">
                <a:ln>
                  <a:noFill/>
                </a:ln>
                <a:effectLst/>
                <a:latin typeface="+mn-lt"/>
              </a:rPr>
              <a:t> </a:t>
            </a:r>
            <a:endParaRPr kumimoji="0" lang="es-CO" altLang="en-US" sz="900" b="0" i="0" u="none" strike="noStrike" cap="none" normalizeH="0" baseline="0" dirty="0">
              <a:ln>
                <a:noFill/>
              </a:ln>
              <a:effectLst/>
              <a:latin typeface="+mn-lt"/>
            </a:endParaRPr>
          </a:p>
        </p:txBody>
      </p:sp>
      <p:pic>
        <p:nvPicPr>
          <p:cNvPr id="3" name="Imagen 2">
            <a:extLst>
              <a:ext uri="{FF2B5EF4-FFF2-40B4-BE49-F238E27FC236}">
                <a16:creationId xmlns:a16="http://schemas.microsoft.com/office/drawing/2014/main" id="{C9048E9E-B0AD-E18F-F663-30495A22D9D7}"/>
              </a:ext>
            </a:extLst>
          </p:cNvPr>
          <p:cNvPicPr>
            <a:picLocks noChangeAspect="1"/>
          </p:cNvPicPr>
          <p:nvPr/>
        </p:nvPicPr>
        <p:blipFill>
          <a:blip r:embed="rId3"/>
          <a:stretch>
            <a:fillRect/>
          </a:stretch>
        </p:blipFill>
        <p:spPr>
          <a:xfrm>
            <a:off x="212584" y="1650914"/>
            <a:ext cx="11549843" cy="4370211"/>
          </a:xfrm>
          <a:prstGeom prst="rect">
            <a:avLst/>
          </a:prstGeom>
        </p:spPr>
      </p:pic>
    </p:spTree>
    <p:extLst>
      <p:ext uri="{BB962C8B-B14F-4D97-AF65-F5344CB8AC3E}">
        <p14:creationId xmlns:p14="http://schemas.microsoft.com/office/powerpoint/2010/main" val="3356540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ángulo 1">
            <a:extLst>
              <a:ext uri="{FF2B5EF4-FFF2-40B4-BE49-F238E27FC236}">
                <a16:creationId xmlns:a16="http://schemas.microsoft.com/office/drawing/2014/main" id="{4A05301D-BCB5-F624-E63D-01AE337BBA6F}"/>
              </a:ext>
            </a:extLst>
          </p:cNvPr>
          <p:cNvSpPr/>
          <p:nvPr/>
        </p:nvSpPr>
        <p:spPr>
          <a:xfrm>
            <a:off x="50094" y="361705"/>
            <a:ext cx="6627137" cy="523220"/>
          </a:xfrm>
          <a:prstGeom prst="rect">
            <a:avLst/>
          </a:prstGeom>
        </p:spPr>
        <p:txBody>
          <a:bodyPr wrap="square">
            <a:spAutoFit/>
          </a:bodyPr>
          <a:lstStyle/>
          <a:p>
            <a:r>
              <a:rPr lang="es-ES" sz="2800" b="1" dirty="0">
                <a:solidFill>
                  <a:schemeClr val="bg1"/>
                </a:solidFill>
              </a:rPr>
              <a:t>Botón de anidación y menús desplegables:</a:t>
            </a:r>
            <a:endParaRPr lang="es-ES" sz="2800" b="1" i="0" dirty="0">
              <a:solidFill>
                <a:schemeClr val="bg1"/>
              </a:solidFill>
              <a:effectLst/>
            </a:endParaRPr>
          </a:p>
        </p:txBody>
      </p:sp>
      <p:pic>
        <p:nvPicPr>
          <p:cNvPr id="3" name="Imagen 2">
            <a:extLst>
              <a:ext uri="{FF2B5EF4-FFF2-40B4-BE49-F238E27FC236}">
                <a16:creationId xmlns:a16="http://schemas.microsoft.com/office/drawing/2014/main" id="{95957712-C9F0-699C-16A0-8C433199AA43}"/>
              </a:ext>
            </a:extLst>
          </p:cNvPr>
          <p:cNvPicPr>
            <a:picLocks noChangeAspect="1"/>
          </p:cNvPicPr>
          <p:nvPr/>
        </p:nvPicPr>
        <p:blipFill>
          <a:blip r:embed="rId3"/>
          <a:stretch>
            <a:fillRect/>
          </a:stretch>
        </p:blipFill>
        <p:spPr>
          <a:xfrm>
            <a:off x="242005" y="1291166"/>
            <a:ext cx="11171061" cy="5025304"/>
          </a:xfrm>
          <a:prstGeom prst="rect">
            <a:avLst/>
          </a:prstGeom>
        </p:spPr>
      </p:pic>
    </p:spTree>
    <p:extLst>
      <p:ext uri="{BB962C8B-B14F-4D97-AF65-F5344CB8AC3E}">
        <p14:creationId xmlns:p14="http://schemas.microsoft.com/office/powerpoint/2010/main" val="3955593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452673" y="186069"/>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err="1">
                <a:solidFill>
                  <a:schemeClr val="bg1"/>
                </a:solidFill>
                <a:latin typeface="+mn-lt"/>
              </a:rPr>
              <a:t>Glyphicons</a:t>
            </a:r>
            <a:endParaRPr lang="es-ES" sz="4000" b="1" dirty="0">
              <a:solidFill>
                <a:schemeClr val="bg1"/>
              </a:solidFill>
              <a:latin typeface="+mn-lt"/>
            </a:endParaRPr>
          </a:p>
        </p:txBody>
      </p:sp>
      <p:pic>
        <p:nvPicPr>
          <p:cNvPr id="2" name="Imagen 1">
            <a:extLst>
              <a:ext uri="{FF2B5EF4-FFF2-40B4-BE49-F238E27FC236}">
                <a16:creationId xmlns:a16="http://schemas.microsoft.com/office/drawing/2014/main" id="{F8F129A4-4AEE-0399-09DA-40C1732A2826}"/>
              </a:ext>
            </a:extLst>
          </p:cNvPr>
          <p:cNvPicPr>
            <a:picLocks noChangeAspect="1"/>
          </p:cNvPicPr>
          <p:nvPr/>
        </p:nvPicPr>
        <p:blipFill>
          <a:blip r:embed="rId3"/>
          <a:stretch>
            <a:fillRect/>
          </a:stretch>
        </p:blipFill>
        <p:spPr>
          <a:xfrm>
            <a:off x="452673" y="1295876"/>
            <a:ext cx="9797638" cy="4494758"/>
          </a:xfrm>
          <a:prstGeom prst="rect">
            <a:avLst/>
          </a:prstGeom>
        </p:spPr>
      </p:pic>
    </p:spTree>
    <p:extLst>
      <p:ext uri="{BB962C8B-B14F-4D97-AF65-F5344CB8AC3E}">
        <p14:creationId xmlns:p14="http://schemas.microsoft.com/office/powerpoint/2010/main" val="894014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975078DB-09C8-4DB8-7B10-5811A1C63B3C}"/>
              </a:ext>
            </a:extLst>
          </p:cNvPr>
          <p:cNvPicPr>
            <a:picLocks noChangeAspect="1"/>
          </p:cNvPicPr>
          <p:nvPr/>
        </p:nvPicPr>
        <p:blipFill>
          <a:blip r:embed="rId3"/>
          <a:stretch>
            <a:fillRect/>
          </a:stretch>
        </p:blipFill>
        <p:spPr>
          <a:xfrm>
            <a:off x="349748" y="1106224"/>
            <a:ext cx="10058607" cy="5210245"/>
          </a:xfrm>
          <a:prstGeom prst="rect">
            <a:avLst/>
          </a:prstGeom>
        </p:spPr>
      </p:pic>
      <p:sp>
        <p:nvSpPr>
          <p:cNvPr id="3" name="1 Título">
            <a:extLst>
              <a:ext uri="{FF2B5EF4-FFF2-40B4-BE49-F238E27FC236}">
                <a16:creationId xmlns:a16="http://schemas.microsoft.com/office/drawing/2014/main" id="{05C842E8-6DF7-D5FC-48D2-C72E98611546}"/>
              </a:ext>
            </a:extLst>
          </p:cNvPr>
          <p:cNvSpPr txBox="1">
            <a:spLocks/>
          </p:cNvSpPr>
          <p:nvPr/>
        </p:nvSpPr>
        <p:spPr>
          <a:xfrm>
            <a:off x="452673" y="186069"/>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err="1">
                <a:solidFill>
                  <a:schemeClr val="bg1"/>
                </a:solidFill>
                <a:latin typeface="+mn-lt"/>
              </a:rPr>
              <a:t>Glyphicons</a:t>
            </a:r>
            <a:endParaRPr lang="es-ES" sz="4000" b="1" dirty="0">
              <a:solidFill>
                <a:schemeClr val="bg1"/>
              </a:solidFill>
              <a:latin typeface="+mn-lt"/>
            </a:endParaRPr>
          </a:p>
        </p:txBody>
      </p:sp>
    </p:spTree>
    <p:extLst>
      <p:ext uri="{BB962C8B-B14F-4D97-AF65-F5344CB8AC3E}">
        <p14:creationId xmlns:p14="http://schemas.microsoft.com/office/powerpoint/2010/main" val="409936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1" dirty="0">
                <a:solidFill>
                  <a:schemeClr val="bg1"/>
                </a:solidFill>
              </a:rPr>
              <a:t>ACUERDO 0020 DE DICIEMBRE 5 DE 2020</a:t>
            </a:r>
          </a:p>
        </p:txBody>
      </p:sp>
      <p:sp>
        <p:nvSpPr>
          <p:cNvPr id="2" name="CuadroTexto 1">
            <a:extLst>
              <a:ext uri="{FF2B5EF4-FFF2-40B4-BE49-F238E27FC236}">
                <a16:creationId xmlns:a16="http://schemas.microsoft.com/office/drawing/2014/main" id="{337ABCB1-7AE2-45B9-2DDD-57AE91AD840E}"/>
              </a:ext>
            </a:extLst>
          </p:cNvPr>
          <p:cNvSpPr txBox="1"/>
          <p:nvPr/>
        </p:nvSpPr>
        <p:spPr>
          <a:xfrm>
            <a:off x="484284" y="1206878"/>
            <a:ext cx="10935084" cy="2554545"/>
          </a:xfrm>
          <a:prstGeom prst="rect">
            <a:avLst/>
          </a:prstGeom>
          <a:noFill/>
        </p:spPr>
        <p:txBody>
          <a:bodyPr wrap="square" rtlCol="0">
            <a:spAutoFit/>
          </a:bodyPr>
          <a:lstStyle/>
          <a:p>
            <a:pPr algn="just"/>
            <a:r>
              <a:rPr lang="es-ES" sz="4000" b="1" dirty="0"/>
              <a:t>¿Qué es </a:t>
            </a:r>
            <a:r>
              <a:rPr lang="es-ES" sz="4000" b="1" dirty="0" err="1"/>
              <a:t>Bootstrap</a:t>
            </a:r>
            <a:r>
              <a:rPr lang="es-ES" sz="4000" b="1" dirty="0"/>
              <a:t>?</a:t>
            </a:r>
          </a:p>
          <a:p>
            <a:pPr algn="just"/>
            <a:r>
              <a:rPr lang="es-ES" sz="2400" dirty="0" err="1"/>
              <a:t>Bootstrap</a:t>
            </a:r>
            <a:r>
              <a:rPr lang="es-ES" sz="2400" dirty="0"/>
              <a:t> es un marco </a:t>
            </a:r>
            <a:r>
              <a:rPr lang="es-ES" sz="2400" dirty="0" err="1"/>
              <a:t>front-end</a:t>
            </a:r>
            <a:r>
              <a:rPr lang="es-ES" sz="2400" dirty="0"/>
              <a:t> gratuito para un desarrollo web más rápido y fácil</a:t>
            </a:r>
          </a:p>
          <a:p>
            <a:pPr algn="just"/>
            <a:r>
              <a:rPr lang="es-ES" sz="2400" dirty="0" err="1"/>
              <a:t>Bootstrap</a:t>
            </a:r>
            <a:r>
              <a:rPr lang="es-ES" sz="2400" dirty="0"/>
              <a:t> incluye plantillas de diseño basadas en HTML y CSS para tipografía, formularios, botones, tablas, navegación, modales, carruseles de imágenes y muchos otros, así como complementos de JavaScript opcionales</a:t>
            </a:r>
          </a:p>
          <a:p>
            <a:pPr algn="just"/>
            <a:r>
              <a:rPr lang="es-ES" sz="2400" dirty="0" err="1"/>
              <a:t>Bootstrap</a:t>
            </a:r>
            <a:r>
              <a:rPr lang="es-ES" sz="2400" dirty="0"/>
              <a:t> también le brinda la capacidad de crear fácilmente diseños receptivos</a:t>
            </a:r>
          </a:p>
        </p:txBody>
      </p:sp>
      <p:sp>
        <p:nvSpPr>
          <p:cNvPr id="3" name="CuadroTexto 2">
            <a:extLst>
              <a:ext uri="{FF2B5EF4-FFF2-40B4-BE49-F238E27FC236}">
                <a16:creationId xmlns:a16="http://schemas.microsoft.com/office/drawing/2014/main" id="{9F8BE67A-D019-7DAF-A1F2-1F0C0A64C539}"/>
              </a:ext>
            </a:extLst>
          </p:cNvPr>
          <p:cNvSpPr txBox="1"/>
          <p:nvPr/>
        </p:nvSpPr>
        <p:spPr>
          <a:xfrm>
            <a:off x="484284" y="3940232"/>
            <a:ext cx="10799312" cy="2554545"/>
          </a:xfrm>
          <a:prstGeom prst="rect">
            <a:avLst/>
          </a:prstGeom>
          <a:noFill/>
        </p:spPr>
        <p:txBody>
          <a:bodyPr wrap="square" rtlCol="0">
            <a:spAutoFit/>
          </a:bodyPr>
          <a:lstStyle/>
          <a:p>
            <a:r>
              <a:rPr lang="es-ES" sz="4000" b="1" dirty="0"/>
              <a:t>¿Qué es el diseño web receptivo? </a:t>
            </a:r>
            <a:br>
              <a:rPr lang="es-ES" sz="4000" dirty="0"/>
            </a:br>
            <a:br>
              <a:rPr lang="es-ES" sz="2400" dirty="0"/>
            </a:br>
            <a:r>
              <a:rPr lang="es-ES" sz="2400" dirty="0"/>
              <a:t>El diseño web receptivo se trata de crear sitios web que se ajustan automáticamente para verse bien en todos los dispositivos, desde teléfonos pequeños hasta computadoras de escritorio grandes.</a:t>
            </a:r>
            <a:endParaRPr lang="es-CO" sz="2400" dirty="0"/>
          </a:p>
          <a:p>
            <a:endParaRPr lang="es-CO" sz="2400" dirty="0"/>
          </a:p>
        </p:txBody>
      </p:sp>
    </p:spTree>
    <p:extLst>
      <p:ext uri="{BB962C8B-B14F-4D97-AF65-F5344CB8AC3E}">
        <p14:creationId xmlns:p14="http://schemas.microsoft.com/office/powerpoint/2010/main" val="1638191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ángulo 1">
            <a:extLst>
              <a:ext uri="{FF2B5EF4-FFF2-40B4-BE49-F238E27FC236}">
                <a16:creationId xmlns:a16="http://schemas.microsoft.com/office/drawing/2014/main" id="{D50B1A16-4287-9026-DB1E-7EC00EC1519F}"/>
              </a:ext>
            </a:extLst>
          </p:cNvPr>
          <p:cNvSpPr/>
          <p:nvPr/>
        </p:nvSpPr>
        <p:spPr>
          <a:xfrm>
            <a:off x="105507" y="166749"/>
            <a:ext cx="12086493" cy="1815882"/>
          </a:xfrm>
          <a:prstGeom prst="rect">
            <a:avLst/>
          </a:prstGeom>
        </p:spPr>
        <p:txBody>
          <a:bodyPr wrap="square">
            <a:spAutoFit/>
          </a:bodyPr>
          <a:lstStyle/>
          <a:p>
            <a:r>
              <a:rPr lang="es-ES" sz="2400" b="1" dirty="0">
                <a:solidFill>
                  <a:schemeClr val="bg1"/>
                </a:solidFill>
                <a:ea typeface="Verdana" panose="020B0604030504040204" pitchFamily="34" charset="0"/>
              </a:rPr>
              <a:t>Barra de progreso básica</a:t>
            </a:r>
          </a:p>
          <a:p>
            <a:endParaRPr lang="es-ES" sz="2400" b="1" dirty="0">
              <a:solidFill>
                <a:srgbClr val="000000"/>
              </a:solidFill>
              <a:ea typeface="Verdana" panose="020B0604030504040204" pitchFamily="34" charset="0"/>
            </a:endParaRPr>
          </a:p>
          <a:p>
            <a:endParaRPr lang="es-ES" sz="2400" b="1" dirty="0">
              <a:solidFill>
                <a:srgbClr val="000000"/>
              </a:solidFill>
              <a:ea typeface="Verdana" panose="020B0604030504040204" pitchFamily="34" charset="0"/>
            </a:endParaRPr>
          </a:p>
          <a:p>
            <a:r>
              <a:rPr lang="es-ES" sz="2000" dirty="0">
                <a:solidFill>
                  <a:srgbClr val="000000"/>
                </a:solidFill>
              </a:rPr>
              <a:t>Una barra de progreso se puede utilizar para mostrar un usuario qué tan avanzado que él / ella está en un proceso.</a:t>
            </a:r>
          </a:p>
          <a:p>
            <a:r>
              <a:rPr lang="es-ES" sz="2000" dirty="0" err="1">
                <a:solidFill>
                  <a:srgbClr val="000000"/>
                </a:solidFill>
              </a:rPr>
              <a:t>Bootstrap</a:t>
            </a:r>
            <a:r>
              <a:rPr lang="es-ES" sz="2000" dirty="0">
                <a:solidFill>
                  <a:srgbClr val="000000"/>
                </a:solidFill>
              </a:rPr>
              <a:t> ofrece varios tipos de barras de progreso: Barra básica</a:t>
            </a:r>
            <a:endParaRPr lang="es-ES" sz="2000" b="0" i="0" dirty="0">
              <a:solidFill>
                <a:srgbClr val="000000"/>
              </a:solidFill>
              <a:effectLst/>
            </a:endParaRPr>
          </a:p>
        </p:txBody>
      </p:sp>
      <p:pic>
        <p:nvPicPr>
          <p:cNvPr id="3" name="Imagen 2">
            <a:extLst>
              <a:ext uri="{FF2B5EF4-FFF2-40B4-BE49-F238E27FC236}">
                <a16:creationId xmlns:a16="http://schemas.microsoft.com/office/drawing/2014/main" id="{4E19BAEA-7571-BCEF-140E-79CBFA2B44E0}"/>
              </a:ext>
            </a:extLst>
          </p:cNvPr>
          <p:cNvPicPr>
            <a:picLocks noChangeAspect="1"/>
          </p:cNvPicPr>
          <p:nvPr/>
        </p:nvPicPr>
        <p:blipFill>
          <a:blip r:embed="rId3"/>
          <a:stretch>
            <a:fillRect/>
          </a:stretch>
        </p:blipFill>
        <p:spPr>
          <a:xfrm>
            <a:off x="105507" y="1982630"/>
            <a:ext cx="11307560" cy="4169813"/>
          </a:xfrm>
          <a:prstGeom prst="rect">
            <a:avLst/>
          </a:prstGeom>
        </p:spPr>
      </p:pic>
    </p:spTree>
    <p:extLst>
      <p:ext uri="{BB962C8B-B14F-4D97-AF65-F5344CB8AC3E}">
        <p14:creationId xmlns:p14="http://schemas.microsoft.com/office/powerpoint/2010/main" val="224724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B2F9E5F8-EE84-5E1F-2AAF-A1071B61F2F6}"/>
              </a:ext>
            </a:extLst>
          </p:cNvPr>
          <p:cNvPicPr>
            <a:picLocks noChangeAspect="1"/>
          </p:cNvPicPr>
          <p:nvPr/>
        </p:nvPicPr>
        <p:blipFill>
          <a:blip r:embed="rId3"/>
          <a:stretch>
            <a:fillRect/>
          </a:stretch>
        </p:blipFill>
        <p:spPr>
          <a:xfrm>
            <a:off x="207434" y="1165876"/>
            <a:ext cx="11713633" cy="4218845"/>
          </a:xfrm>
          <a:prstGeom prst="rect">
            <a:avLst/>
          </a:prstGeom>
        </p:spPr>
      </p:pic>
      <p:pic>
        <p:nvPicPr>
          <p:cNvPr id="3" name="Imagen 2">
            <a:extLst>
              <a:ext uri="{FF2B5EF4-FFF2-40B4-BE49-F238E27FC236}">
                <a16:creationId xmlns:a16="http://schemas.microsoft.com/office/drawing/2014/main" id="{167EB872-4098-BD05-CDD3-11582CF3448A}"/>
              </a:ext>
            </a:extLst>
          </p:cNvPr>
          <p:cNvPicPr>
            <a:picLocks noChangeAspect="1"/>
          </p:cNvPicPr>
          <p:nvPr/>
        </p:nvPicPr>
        <p:blipFill>
          <a:blip r:embed="rId4"/>
          <a:stretch>
            <a:fillRect/>
          </a:stretch>
        </p:blipFill>
        <p:spPr>
          <a:xfrm>
            <a:off x="94544" y="5384722"/>
            <a:ext cx="8458567" cy="876300"/>
          </a:xfrm>
          <a:prstGeom prst="rect">
            <a:avLst/>
          </a:prstGeom>
        </p:spPr>
      </p:pic>
    </p:spTree>
    <p:extLst>
      <p:ext uri="{BB962C8B-B14F-4D97-AF65-F5344CB8AC3E}">
        <p14:creationId xmlns:p14="http://schemas.microsoft.com/office/powerpoint/2010/main" val="3084615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D40B5FBC-4F48-F69F-19AC-2D9A1AED3182}"/>
              </a:ext>
            </a:extLst>
          </p:cNvPr>
          <p:cNvSpPr>
            <a:spLocks noChangeArrowheads="1"/>
          </p:cNvSpPr>
          <p:nvPr/>
        </p:nvSpPr>
        <p:spPr bwMode="auto">
          <a:xfrm>
            <a:off x="211015" y="-1400254"/>
            <a:ext cx="8752363" cy="4612783"/>
          </a:xfrm>
          <a:prstGeom prst="rect">
            <a:avLst/>
          </a:prstGeom>
          <a:noFill/>
          <a:ln>
            <a:noFill/>
          </a:ln>
          <a:effec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n-US" sz="3200" b="0" i="0" u="none" strike="noStrike" cap="none" normalizeH="0" baseline="0" dirty="0">
              <a:ln>
                <a:noFill/>
              </a:ln>
              <a:solidFill>
                <a:schemeClr val="bg1"/>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n-US" sz="3200" dirty="0">
              <a:solidFill>
                <a:schemeClr val="bg1"/>
              </a:solidFill>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n-US" sz="3200" b="0" i="0" u="none" strike="noStrike" cap="none" normalizeH="0" baseline="0" dirty="0">
              <a:ln>
                <a:noFill/>
              </a:ln>
              <a:solidFill>
                <a:schemeClr val="bg1"/>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3200" b="0" i="0" u="none" strike="noStrike" cap="none" normalizeH="0" baseline="0" dirty="0">
                <a:ln>
                  <a:noFill/>
                </a:ln>
                <a:solidFill>
                  <a:schemeClr val="bg1"/>
                </a:solidFill>
                <a:effectLst/>
                <a:latin typeface="+mn-lt"/>
                <a:cs typeface="Segoe UI" panose="020B0502040204020203" pitchFamily="34" charset="0"/>
              </a:rPr>
              <a:t>Barras de color de progreso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n-US" sz="3200" dirty="0">
              <a:solidFill>
                <a:schemeClr val="bg1"/>
              </a:solidFill>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1600" b="0" i="0" u="none" strike="noStrike" cap="none" normalizeH="0" baseline="0" dirty="0">
                <a:ln>
                  <a:noFill/>
                </a:ln>
                <a:effectLst/>
                <a:latin typeface="+mn-lt"/>
              </a:rPr>
              <a:t>Las clases contextuales que se pueden utilizar con barras de progreso son:</a:t>
            </a:r>
            <a:endParaRPr kumimoji="0" lang="es-CO" altLang="en-US" sz="10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n-US" b="0" i="0" u="none" strike="noStrike" cap="none" normalizeH="0" baseline="0" dirty="0">
                <a:ln>
                  <a:noFill/>
                </a:ln>
                <a:effectLst/>
                <a:latin typeface="+mn-lt"/>
              </a:rPr>
              <a:t>.</a:t>
            </a:r>
            <a:r>
              <a:rPr kumimoji="0" lang="es-CO" altLang="en-US" b="0" i="0" u="none" strike="noStrike" cap="none" normalizeH="0" baseline="0" dirty="0" err="1">
                <a:ln>
                  <a:noFill/>
                </a:ln>
                <a:effectLst/>
                <a:latin typeface="+mn-lt"/>
              </a:rPr>
              <a:t>progress</a:t>
            </a:r>
            <a:r>
              <a:rPr kumimoji="0" lang="es-CO" altLang="en-US" b="0" i="0" u="none" strike="noStrike" cap="none" normalizeH="0" baseline="0" dirty="0">
                <a:ln>
                  <a:noFill/>
                </a:ln>
                <a:effectLst/>
                <a:latin typeface="+mn-lt"/>
              </a:rPr>
              <a:t>-bar-</a:t>
            </a:r>
            <a:r>
              <a:rPr kumimoji="0" lang="es-CO" altLang="en-US" b="0" i="0" u="none" strike="noStrike" cap="none" normalizeH="0" baseline="0" dirty="0" err="1">
                <a:ln>
                  <a:noFill/>
                </a:ln>
                <a:effectLst/>
                <a:latin typeface="+mn-lt"/>
              </a:rPr>
              <a:t>success</a:t>
            </a:r>
            <a:endParaRPr kumimoji="0" lang="es-CO"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n-US" b="0" i="0" u="none" strike="noStrike" cap="none" normalizeH="0" baseline="0" dirty="0">
                <a:ln>
                  <a:noFill/>
                </a:ln>
                <a:effectLst/>
                <a:latin typeface="+mn-lt"/>
              </a:rPr>
              <a:t>.</a:t>
            </a:r>
            <a:r>
              <a:rPr kumimoji="0" lang="es-CO" altLang="en-US" b="0" i="0" u="none" strike="noStrike" cap="none" normalizeH="0" baseline="0" dirty="0" err="1">
                <a:ln>
                  <a:noFill/>
                </a:ln>
                <a:effectLst/>
                <a:latin typeface="+mn-lt"/>
              </a:rPr>
              <a:t>progress</a:t>
            </a:r>
            <a:r>
              <a:rPr kumimoji="0" lang="es-CO" altLang="en-US" b="0" i="0" u="none" strike="noStrike" cap="none" normalizeH="0" baseline="0" dirty="0">
                <a:ln>
                  <a:noFill/>
                </a:ln>
                <a:effectLst/>
                <a:latin typeface="+mn-lt"/>
              </a:rPr>
              <a:t>-bar-</a:t>
            </a:r>
            <a:r>
              <a:rPr kumimoji="0" lang="es-CO" altLang="en-US" b="0" i="0" u="none" strike="noStrike" cap="none" normalizeH="0" baseline="0" dirty="0" err="1">
                <a:ln>
                  <a:noFill/>
                </a:ln>
                <a:effectLst/>
                <a:latin typeface="+mn-lt"/>
              </a:rPr>
              <a:t>info</a:t>
            </a:r>
            <a:endParaRPr kumimoji="0" lang="es-CO"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n-US" b="0" i="0" u="none" strike="noStrike" cap="none" normalizeH="0" baseline="0" dirty="0">
                <a:ln>
                  <a:noFill/>
                </a:ln>
                <a:effectLst/>
                <a:latin typeface="+mn-lt"/>
              </a:rPr>
              <a:t>.</a:t>
            </a:r>
            <a:r>
              <a:rPr kumimoji="0" lang="es-CO" altLang="en-US" b="0" i="0" u="none" strike="noStrike" cap="none" normalizeH="0" baseline="0" dirty="0" err="1">
                <a:ln>
                  <a:noFill/>
                </a:ln>
                <a:effectLst/>
                <a:latin typeface="+mn-lt"/>
              </a:rPr>
              <a:t>progress</a:t>
            </a:r>
            <a:r>
              <a:rPr kumimoji="0" lang="es-CO" altLang="en-US" b="0" i="0" u="none" strike="noStrike" cap="none" normalizeH="0" baseline="0" dirty="0">
                <a:ln>
                  <a:noFill/>
                </a:ln>
                <a:effectLst/>
                <a:latin typeface="+mn-lt"/>
              </a:rPr>
              <a:t>-bar-</a:t>
            </a:r>
            <a:r>
              <a:rPr kumimoji="0" lang="es-CO" altLang="en-US" b="0" i="0" u="none" strike="noStrike" cap="none" normalizeH="0" baseline="0" dirty="0" err="1">
                <a:ln>
                  <a:noFill/>
                </a:ln>
                <a:effectLst/>
                <a:latin typeface="+mn-lt"/>
              </a:rPr>
              <a:t>warning</a:t>
            </a:r>
            <a:endParaRPr kumimoji="0" lang="es-CO"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n-US" b="0" i="0" u="none" strike="noStrike" cap="none" normalizeH="0" baseline="0" dirty="0">
                <a:ln>
                  <a:noFill/>
                </a:ln>
                <a:effectLst/>
                <a:latin typeface="+mn-lt"/>
              </a:rPr>
              <a:t>.</a:t>
            </a:r>
            <a:r>
              <a:rPr kumimoji="0" lang="es-CO" altLang="en-US" b="0" i="0" u="none" strike="noStrike" cap="none" normalizeH="0" baseline="0" dirty="0" err="1">
                <a:ln>
                  <a:noFill/>
                </a:ln>
                <a:effectLst/>
                <a:latin typeface="+mn-lt"/>
              </a:rPr>
              <a:t>progress</a:t>
            </a:r>
            <a:r>
              <a:rPr kumimoji="0" lang="es-CO" altLang="en-US" b="0" i="0" u="none" strike="noStrike" cap="none" normalizeH="0" baseline="0" dirty="0">
                <a:ln>
                  <a:noFill/>
                </a:ln>
                <a:effectLst/>
                <a:latin typeface="+mn-lt"/>
              </a:rPr>
              <a:t>-bar-</a:t>
            </a:r>
            <a:r>
              <a:rPr kumimoji="0" lang="es-CO" altLang="en-US" b="0" i="0" u="none" strike="noStrike" cap="none" normalizeH="0" baseline="0" dirty="0" err="1">
                <a:ln>
                  <a:noFill/>
                </a:ln>
                <a:effectLst/>
                <a:latin typeface="+mn-lt"/>
              </a:rPr>
              <a:t>danger</a:t>
            </a:r>
            <a:endParaRPr kumimoji="0" lang="es-CO"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n-US" sz="2800" b="0" i="0" u="none" strike="noStrike" cap="none" normalizeH="0" baseline="0" dirty="0">
              <a:ln>
                <a:noFill/>
              </a:ln>
              <a:solidFill>
                <a:schemeClr val="bg1"/>
              </a:solidFill>
              <a:effectLst/>
              <a:latin typeface="+mn-lt"/>
            </a:endParaRPr>
          </a:p>
        </p:txBody>
      </p:sp>
      <p:pic>
        <p:nvPicPr>
          <p:cNvPr id="3" name="Imagen 2">
            <a:extLst>
              <a:ext uri="{FF2B5EF4-FFF2-40B4-BE49-F238E27FC236}">
                <a16:creationId xmlns:a16="http://schemas.microsoft.com/office/drawing/2014/main" id="{6240A5D4-243C-A123-864C-A32DE5804D20}"/>
              </a:ext>
            </a:extLst>
          </p:cNvPr>
          <p:cNvPicPr>
            <a:picLocks noChangeAspect="1"/>
          </p:cNvPicPr>
          <p:nvPr/>
        </p:nvPicPr>
        <p:blipFill>
          <a:blip r:embed="rId3"/>
          <a:stretch>
            <a:fillRect/>
          </a:stretch>
        </p:blipFill>
        <p:spPr>
          <a:xfrm>
            <a:off x="94326" y="2757720"/>
            <a:ext cx="9964074" cy="3558749"/>
          </a:xfrm>
          <a:prstGeom prst="rect">
            <a:avLst/>
          </a:prstGeom>
        </p:spPr>
      </p:pic>
    </p:spTree>
    <p:extLst>
      <p:ext uri="{BB962C8B-B14F-4D97-AF65-F5344CB8AC3E}">
        <p14:creationId xmlns:p14="http://schemas.microsoft.com/office/powerpoint/2010/main" val="4209582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pic>
        <p:nvPicPr>
          <p:cNvPr id="2" name="Imagen 1">
            <a:extLst>
              <a:ext uri="{FF2B5EF4-FFF2-40B4-BE49-F238E27FC236}">
                <a16:creationId xmlns:a16="http://schemas.microsoft.com/office/drawing/2014/main" id="{F57B7E6A-B5A3-E50B-75B3-8DCEAEFFF5F5}"/>
              </a:ext>
            </a:extLst>
          </p:cNvPr>
          <p:cNvPicPr>
            <a:picLocks noChangeAspect="1"/>
          </p:cNvPicPr>
          <p:nvPr/>
        </p:nvPicPr>
        <p:blipFill>
          <a:blip r:embed="rId3"/>
          <a:stretch>
            <a:fillRect/>
          </a:stretch>
        </p:blipFill>
        <p:spPr>
          <a:xfrm>
            <a:off x="351692" y="1076324"/>
            <a:ext cx="11490352" cy="5143854"/>
          </a:xfrm>
          <a:prstGeom prst="rect">
            <a:avLst/>
          </a:prstGeom>
        </p:spPr>
      </p:pic>
      <p:sp>
        <p:nvSpPr>
          <p:cNvPr id="6" name="CuadroTexto 5">
            <a:extLst>
              <a:ext uri="{FF2B5EF4-FFF2-40B4-BE49-F238E27FC236}">
                <a16:creationId xmlns:a16="http://schemas.microsoft.com/office/drawing/2014/main" id="{10813F55-0DEB-EF9D-8EB8-0440022E4BDD}"/>
              </a:ext>
            </a:extLst>
          </p:cNvPr>
          <p:cNvSpPr txBox="1"/>
          <p:nvPr/>
        </p:nvSpPr>
        <p:spPr>
          <a:xfrm>
            <a:off x="351692" y="333401"/>
            <a:ext cx="6203244"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2800" b="1" i="0" u="none" strike="noStrike" cap="none" normalizeH="0" baseline="0" dirty="0">
                <a:ln>
                  <a:noFill/>
                </a:ln>
                <a:solidFill>
                  <a:schemeClr val="bg1"/>
                </a:solidFill>
                <a:effectLst/>
                <a:latin typeface="+mn-lt"/>
                <a:cs typeface="Segoe UI" panose="020B0502040204020203" pitchFamily="34" charset="0"/>
              </a:rPr>
              <a:t>Barras de color de progreso</a:t>
            </a:r>
          </a:p>
        </p:txBody>
      </p:sp>
    </p:spTree>
    <p:extLst>
      <p:ext uri="{BB962C8B-B14F-4D97-AF65-F5344CB8AC3E}">
        <p14:creationId xmlns:p14="http://schemas.microsoft.com/office/powerpoint/2010/main" val="195269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2" name="Rectangle 1">
            <a:extLst>
              <a:ext uri="{FF2B5EF4-FFF2-40B4-BE49-F238E27FC236}">
                <a16:creationId xmlns:a16="http://schemas.microsoft.com/office/drawing/2014/main" id="{3D7E9C5B-45FD-8AFD-C8B6-0C04558932C9}"/>
              </a:ext>
            </a:extLst>
          </p:cNvPr>
          <p:cNvSpPr>
            <a:spLocks noChangeArrowheads="1"/>
          </p:cNvSpPr>
          <p:nvPr/>
        </p:nvSpPr>
        <p:spPr bwMode="auto">
          <a:xfrm>
            <a:off x="357390" y="105293"/>
            <a:ext cx="8141677" cy="1515763"/>
          </a:xfrm>
          <a:prstGeom prst="rect">
            <a:avLst/>
          </a:prstGeom>
          <a:noFill/>
          <a:ln>
            <a:noFill/>
          </a:ln>
          <a:effectLst/>
        </p:spPr>
        <p:txBody>
          <a:bodyPr vert="horz" wrap="square" lIns="0" tIns="5713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mn-lt"/>
                <a:cs typeface="Segoe UI" panose="020B0502040204020203" pitchFamily="34" charset="0"/>
              </a:rPr>
              <a:t>Barra de </a:t>
            </a:r>
            <a:r>
              <a:rPr kumimoji="0" lang="en-US" altLang="en-US" sz="2800" b="1" i="0" u="none" strike="noStrike" cap="none" normalizeH="0" baseline="0" dirty="0" err="1">
                <a:ln>
                  <a:noFill/>
                </a:ln>
                <a:solidFill>
                  <a:schemeClr val="bg1"/>
                </a:solidFill>
                <a:effectLst/>
                <a:latin typeface="+mn-lt"/>
                <a:cs typeface="Segoe UI" panose="020B0502040204020203" pitchFamily="34" charset="0"/>
              </a:rPr>
              <a:t>progreso</a:t>
            </a:r>
            <a:r>
              <a:rPr kumimoji="0" lang="en-US" altLang="en-US" sz="2800" b="1" i="0" u="none" strike="noStrike" cap="none" normalizeH="0" dirty="0">
                <a:ln>
                  <a:noFill/>
                </a:ln>
                <a:solidFill>
                  <a:schemeClr val="bg1"/>
                </a:solidFill>
                <a:effectLst/>
                <a:latin typeface="+mn-lt"/>
                <a:cs typeface="Segoe UI" panose="020B0502040204020203" pitchFamily="34" charset="0"/>
              </a:rPr>
              <a:t> </a:t>
            </a:r>
            <a:r>
              <a:rPr kumimoji="0" lang="en-US" altLang="en-US" sz="2800" b="1" i="0" u="none" strike="noStrike" cap="none" normalizeH="0" baseline="0" dirty="0" err="1">
                <a:ln>
                  <a:noFill/>
                </a:ln>
                <a:solidFill>
                  <a:schemeClr val="bg1"/>
                </a:solidFill>
                <a:effectLst/>
                <a:latin typeface="+mn-lt"/>
                <a:cs typeface="Segoe UI" panose="020B0502040204020203" pitchFamily="34" charset="0"/>
              </a:rPr>
              <a:t>Animada</a:t>
            </a:r>
            <a:endParaRPr kumimoji="0" lang="en-US" altLang="en-US" sz="2800" b="1" i="0" u="none" strike="noStrike" cap="none" normalizeH="0" baseline="0" dirty="0">
              <a:ln>
                <a:noFill/>
              </a:ln>
              <a:solidFill>
                <a:schemeClr val="bg1"/>
              </a:solidFill>
              <a:effectLst/>
              <a:latin typeface="+mn-l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Al </a:t>
            </a:r>
            <a:r>
              <a:rPr kumimoji="0" lang="en-US" altLang="en-US" sz="1100" b="0" i="0" u="none" strike="noStrike" cap="none" normalizeH="0" baseline="0" dirty="0" err="1">
                <a:ln>
                  <a:noFill/>
                </a:ln>
                <a:solidFill>
                  <a:srgbClr val="000000"/>
                </a:solidFill>
                <a:effectLst/>
                <a:latin typeface="Verdana" panose="020B0604030504040204" pitchFamily="34" charset="0"/>
              </a:rPr>
              <a:t>agregar</a:t>
            </a:r>
            <a:r>
              <a:rPr kumimoji="0" lang="en-US" altLang="en-US" sz="1100" b="0" i="0" u="none" strike="noStrike" cap="none" normalizeH="0" baseline="0" dirty="0">
                <a:ln>
                  <a:noFill/>
                </a:ln>
                <a:solidFill>
                  <a:srgbClr val="000000"/>
                </a:solidFill>
                <a:effectLst/>
                <a:latin typeface="Verdana" panose="020B0604030504040204" pitchFamily="34" charset="0"/>
              </a:rPr>
              <a:t> la </a:t>
            </a:r>
            <a:r>
              <a:rPr kumimoji="0" lang="en-US" altLang="en-US" sz="1100" b="0" i="0" u="none" strike="noStrike" cap="none" normalizeH="0" baseline="0" dirty="0" err="1">
                <a:ln>
                  <a:noFill/>
                </a:ln>
                <a:solidFill>
                  <a:srgbClr val="000000"/>
                </a:solidFill>
                <a:effectLst/>
                <a:latin typeface="Verdana" panose="020B0604030504040204" pitchFamily="34" charset="0"/>
              </a:rPr>
              <a:t>clase</a:t>
            </a:r>
            <a:r>
              <a:rPr kumimoji="0" lang="en-US" altLang="en-US" sz="1100" b="0" i="0" u="none" strike="noStrike" cap="none" normalizeH="0" baseline="0" dirty="0">
                <a:ln>
                  <a:noFill/>
                </a:ln>
                <a:solidFill>
                  <a:srgbClr val="000000"/>
                </a:solidFill>
                <a:effectLst/>
                <a:latin typeface="Verdana" panose="020B0604030504040204" pitchFamily="34" charset="0"/>
              </a:rPr>
              <a:t> </a:t>
            </a:r>
            <a:r>
              <a:rPr kumimoji="0" lang="en-US" altLang="en-US" sz="1200" b="0" i="0" u="none" strike="noStrike" cap="none" normalizeH="0" baseline="0" dirty="0">
                <a:ln>
                  <a:noFill/>
                </a:ln>
                <a:solidFill>
                  <a:srgbClr val="DC143C"/>
                </a:solidFill>
                <a:effectLst/>
                <a:latin typeface="Consolas" panose="020B0609020204030204" pitchFamily="49" charset="0"/>
              </a:rPr>
              <a:t>.active</a:t>
            </a:r>
            <a:r>
              <a:rPr kumimoji="0" lang="en-US" altLang="en-US" sz="1100" b="0" i="0" u="none" strike="noStrike" cap="none" normalizeH="0" baseline="0" dirty="0">
                <a:ln>
                  <a:noFill/>
                </a:ln>
                <a:solidFill>
                  <a:srgbClr val="000000"/>
                </a:solidFill>
                <a:effectLst/>
                <a:latin typeface="Verdana" panose="020B0604030504040204" pitchFamily="34" charset="0"/>
              </a:rPr>
              <a:t> anima la </a:t>
            </a:r>
            <a:r>
              <a:rPr kumimoji="0" lang="en-US" altLang="en-US" sz="1100" b="0" i="0" u="none" strike="noStrike" cap="none" normalizeH="0" baseline="0" dirty="0" err="1">
                <a:ln>
                  <a:noFill/>
                </a:ln>
                <a:solidFill>
                  <a:srgbClr val="000000"/>
                </a:solidFill>
                <a:effectLst/>
                <a:latin typeface="Verdana" panose="020B0604030504040204" pitchFamily="34" charset="0"/>
              </a:rPr>
              <a:t>barra</a:t>
            </a:r>
            <a:r>
              <a:rPr kumimoji="0" lang="en-US" altLang="en-US" sz="1100" b="0" i="0" u="none" strike="noStrike" cap="none" normalizeH="0" baseline="0" dirty="0">
                <a:ln>
                  <a:noFill/>
                </a:ln>
                <a:solidFill>
                  <a:srgbClr val="000000"/>
                </a:solidFill>
                <a:effectLst/>
                <a:latin typeface="Verdana" panose="020B0604030504040204" pitchFamily="34" charset="0"/>
              </a:rPr>
              <a:t> de </a:t>
            </a:r>
            <a:r>
              <a:rPr kumimoji="0" lang="en-US" altLang="en-US" sz="1100" b="0" i="0" u="none" strike="noStrike" cap="none" normalizeH="0" baseline="0" dirty="0" err="1">
                <a:ln>
                  <a:noFill/>
                </a:ln>
                <a:solidFill>
                  <a:srgbClr val="000000"/>
                </a:solidFill>
                <a:effectLst/>
                <a:latin typeface="Verdana" panose="020B0604030504040204" pitchFamily="34" charset="0"/>
              </a:rPr>
              <a:t>progreso</a:t>
            </a:r>
            <a:r>
              <a:rPr kumimoji="0" lang="en-US" altLang="en-US" sz="1100" b="0" i="0" u="none" strike="noStrike" cap="none" normalizeH="0" baseline="0" dirty="0">
                <a:ln>
                  <a:noFill/>
                </a:ln>
                <a:solidFill>
                  <a:srgbClr val="000000"/>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B57AAFE9-0567-48E9-3DFA-2BE8FB7434C3}"/>
              </a:ext>
            </a:extLst>
          </p:cNvPr>
          <p:cNvPicPr>
            <a:picLocks noChangeAspect="1"/>
          </p:cNvPicPr>
          <p:nvPr/>
        </p:nvPicPr>
        <p:blipFill>
          <a:blip r:embed="rId3"/>
          <a:stretch>
            <a:fillRect/>
          </a:stretch>
        </p:blipFill>
        <p:spPr>
          <a:xfrm>
            <a:off x="194732" y="1692539"/>
            <a:ext cx="10145889" cy="4516349"/>
          </a:xfrm>
          <a:prstGeom prst="rect">
            <a:avLst/>
          </a:prstGeom>
        </p:spPr>
      </p:pic>
    </p:spTree>
    <p:extLst>
      <p:ext uri="{BB962C8B-B14F-4D97-AF65-F5344CB8AC3E}">
        <p14:creationId xmlns:p14="http://schemas.microsoft.com/office/powerpoint/2010/main" val="394807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9D024-DE18-0F17-4244-E9A2914AA408}"/>
              </a:ext>
            </a:extLst>
          </p:cNvPr>
          <p:cNvPicPr>
            <a:picLocks noChangeAspect="1"/>
          </p:cNvPicPr>
          <p:nvPr/>
        </p:nvPicPr>
        <p:blipFill rotWithShape="1">
          <a:blip r:embed="rId2"/>
          <a:srcRect l="21612" r="26575" b="-1"/>
          <a:stretch/>
        </p:blipFill>
        <p:spPr>
          <a:xfrm>
            <a:off x="20" y="-16897"/>
            <a:ext cx="5343974" cy="6884632"/>
          </a:xfrm>
          <a:prstGeom prst="rect">
            <a:avLst/>
          </a:prstGeom>
        </p:spPr>
      </p:pic>
      <p:sp useBgFill="1">
        <p:nvSpPr>
          <p:cNvPr id="11" name="Rectangle 1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E5B976F6-0519-A6AA-245D-65158B5DC2C2}"/>
              </a:ext>
            </a:extLst>
          </p:cNvPr>
          <p:cNvSpPr txBox="1"/>
          <p:nvPr/>
        </p:nvSpPr>
        <p:spPr>
          <a:xfrm>
            <a:off x="7227856" y="2209316"/>
            <a:ext cx="3069083" cy="19455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a:solidFill>
                  <a:schemeClr val="tx1"/>
                </a:solidFill>
                <a:latin typeface="+mj-lt"/>
                <a:ea typeface="+mj-ea"/>
                <a:cs typeface="+mj-cs"/>
              </a:rPr>
              <a:t>“Si lo piensas bien… lo harás bien”</a:t>
            </a:r>
          </a:p>
        </p:txBody>
      </p:sp>
      <p:sp>
        <p:nvSpPr>
          <p:cNvPr id="4" name="Título 1">
            <a:extLst>
              <a:ext uri="{FF2B5EF4-FFF2-40B4-BE49-F238E27FC236}">
                <a16:creationId xmlns:a16="http://schemas.microsoft.com/office/drawing/2014/main" id="{73D3A28B-F817-4FB4-8373-3DD46C494B3F}"/>
              </a:ext>
            </a:extLst>
          </p:cNvPr>
          <p:cNvSpPr txBox="1">
            <a:spLocks/>
          </p:cNvSpPr>
          <p:nvPr/>
        </p:nvSpPr>
        <p:spPr>
          <a:xfrm>
            <a:off x="7227856" y="4161030"/>
            <a:ext cx="3069082" cy="927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fontAlgn="auto">
              <a:spcBef>
                <a:spcPts val="1000"/>
              </a:spcBef>
              <a:spcAft>
                <a:spcPts val="0"/>
              </a:spcAft>
              <a:buClrTx/>
              <a:buSzTx/>
              <a:tabLst/>
              <a:defRPr/>
            </a:pPr>
            <a:r>
              <a:rPr kumimoji="0" lang="en-US" sz="18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mn-lt"/>
                <a:ea typeface="+mn-ea"/>
                <a:cs typeface="+mn-cs"/>
              </a:rPr>
              <a:t>SECRETARIA DE LAS TIC</a:t>
            </a:r>
          </a:p>
        </p:txBody>
      </p:sp>
      <p:cxnSp>
        <p:nvCxnSpPr>
          <p:cNvPr id="13" name="Straight Connector 12">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spcBef>
                <a:spcPct val="0"/>
              </a:spcBef>
              <a:spcAft>
                <a:spcPts val="600"/>
              </a:spcAft>
              <a:buClrTx/>
              <a:buSzTx/>
              <a:buFontTx/>
              <a:buNone/>
              <a:tabLst/>
              <a:defRPr/>
            </a:pPr>
            <a:r>
              <a:rPr kumimoji="0" lang="es-CO" sz="1600" b="1" i="0" u="none" strike="noStrike" kern="1200" cap="none" spc="0" normalizeH="0" baseline="0" noProof="0">
                <a:ln>
                  <a:noFill/>
                </a:ln>
                <a:solidFill>
                  <a:prstClr val="white"/>
                </a:solidFill>
                <a:effectLst/>
                <a:uLnTx/>
                <a:uFillTx/>
                <a:latin typeface="Calibri Light" panose="020F0302020204030204"/>
                <a:ea typeface="+mj-ea"/>
                <a:cs typeface="+mj-cs"/>
              </a:rPr>
              <a:t>Alcaldía de Ibagué</a:t>
            </a:r>
          </a:p>
        </p:txBody>
      </p:sp>
    </p:spTree>
    <p:extLst>
      <p:ext uri="{BB962C8B-B14F-4D97-AF65-F5344CB8AC3E}">
        <p14:creationId xmlns:p14="http://schemas.microsoft.com/office/powerpoint/2010/main" val="158691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649" y="-428991"/>
            <a:ext cx="10058400" cy="5656435"/>
          </a:xfrm>
          <a:prstGeom prst="rect">
            <a:avLst/>
          </a:prstGeom>
        </p:spPr>
      </p:pic>
      <p:sp>
        <p:nvSpPr>
          <p:cNvPr id="2" name="Título 1">
            <a:extLst>
              <a:ext uri="{FF2B5EF4-FFF2-40B4-BE49-F238E27FC236}">
                <a16:creationId xmlns:a16="http://schemas.microsoft.com/office/drawing/2014/main" id="{6C87A06E-91D0-4B20-B5D2-9B57A4B0483B}"/>
              </a:ext>
            </a:extLst>
          </p:cNvPr>
          <p:cNvSpPr>
            <a:spLocks noGrp="1"/>
          </p:cNvSpPr>
          <p:nvPr>
            <p:ph type="title" idx="4294967295"/>
          </p:nvPr>
        </p:nvSpPr>
        <p:spPr>
          <a:xfrm>
            <a:off x="2796430" y="4069135"/>
            <a:ext cx="6796088" cy="594632"/>
          </a:xfrm>
          <a:prstGeom prst="rect">
            <a:avLst/>
          </a:prstGeom>
        </p:spPr>
        <p:txBody>
          <a:bodyPr>
            <a:noAutofit/>
          </a:bodyPr>
          <a:lstStyle/>
          <a:p>
            <a:pPr algn="ctr"/>
            <a:r>
              <a:rPr lang="es-ES" sz="5400" dirty="0">
                <a:solidFill>
                  <a:srgbClr val="00B0F0"/>
                </a:solidFill>
                <a:latin typeface="Arial Narrow" panose="020B0606020202030204" pitchFamily="34" charset="0"/>
              </a:rPr>
              <a:t>¡MUCHAS GRACIAS!</a:t>
            </a:r>
            <a:endParaRPr lang="es-CO" sz="5400" dirty="0">
              <a:solidFill>
                <a:srgbClr val="00B0F0"/>
              </a:solidFill>
              <a:latin typeface="Arial Narrow" panose="020B0606020202030204" pitchFamily="34" charset="0"/>
            </a:endParaRPr>
          </a:p>
        </p:txBody>
      </p:sp>
    </p:spTree>
    <p:extLst>
      <p:ext uri="{BB962C8B-B14F-4D97-AF65-F5344CB8AC3E}">
        <p14:creationId xmlns:p14="http://schemas.microsoft.com/office/powerpoint/2010/main" val="133556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6" name="CuadroTexto 5">
            <a:extLst>
              <a:ext uri="{FF2B5EF4-FFF2-40B4-BE49-F238E27FC236}">
                <a16:creationId xmlns:a16="http://schemas.microsoft.com/office/drawing/2014/main" id="{7A3FA18B-29F7-1D00-09F9-5C38338C5D97}"/>
              </a:ext>
            </a:extLst>
          </p:cNvPr>
          <p:cNvSpPr txBox="1"/>
          <p:nvPr/>
        </p:nvSpPr>
        <p:spPr>
          <a:xfrm>
            <a:off x="518521" y="1053491"/>
            <a:ext cx="11154958" cy="5262979"/>
          </a:xfrm>
          <a:prstGeom prst="rect">
            <a:avLst/>
          </a:prstGeom>
          <a:noFill/>
        </p:spPr>
        <p:txBody>
          <a:bodyPr wrap="square" rtlCol="0">
            <a:spAutoFit/>
          </a:bodyPr>
          <a:lstStyle/>
          <a:p>
            <a:r>
              <a:rPr lang="es-ES" sz="2400" b="1" dirty="0"/>
              <a:t>Ventajas de Bootstrap:</a:t>
            </a:r>
          </a:p>
          <a:p>
            <a:endParaRPr lang="es-ES" sz="2400" b="1" dirty="0"/>
          </a:p>
          <a:p>
            <a:endParaRPr lang="es-ES" sz="2400" b="1" dirty="0"/>
          </a:p>
          <a:p>
            <a:r>
              <a:rPr lang="es-ES" sz="2400" b="1" dirty="0"/>
              <a:t>Fácil de usar:</a:t>
            </a:r>
            <a:r>
              <a:rPr lang="es-ES" sz="2400" dirty="0"/>
              <a:t> cualquier persona con conocimientos básicos de HTML y CSS puede comenzar a usar </a:t>
            </a:r>
            <a:r>
              <a:rPr lang="es-ES" sz="2400" dirty="0" err="1"/>
              <a:t>Bootstrap</a:t>
            </a:r>
            <a:endParaRPr lang="es-ES" sz="2400" dirty="0"/>
          </a:p>
          <a:p>
            <a:endParaRPr lang="es-ES" sz="2400" dirty="0"/>
          </a:p>
          <a:p>
            <a:r>
              <a:rPr lang="es-ES" sz="2400" b="1" dirty="0"/>
              <a:t>Funciones</a:t>
            </a:r>
            <a:r>
              <a:rPr lang="es-ES" sz="2400" dirty="0"/>
              <a:t> receptivas </a:t>
            </a:r>
            <a:r>
              <a:rPr lang="es-ES" sz="2400" b="1" dirty="0"/>
              <a:t>:</a:t>
            </a:r>
            <a:r>
              <a:rPr lang="es-ES" sz="2400" dirty="0"/>
              <a:t> el CSS receptivo de Bootstrap se ajusta a teléfonos, tabletas y computadoras de escritorio</a:t>
            </a:r>
          </a:p>
          <a:p>
            <a:endParaRPr lang="es-ES" sz="2400" dirty="0"/>
          </a:p>
          <a:p>
            <a:r>
              <a:rPr lang="es-ES" sz="2400" b="1" dirty="0"/>
              <a:t>Enfoque móvil primero:</a:t>
            </a:r>
            <a:r>
              <a:rPr lang="es-ES" sz="2400" dirty="0"/>
              <a:t> en Bootstrap 3, los estilos móviles primero son parte del marco central</a:t>
            </a:r>
          </a:p>
          <a:p>
            <a:endParaRPr lang="es-ES" sz="2400" dirty="0"/>
          </a:p>
          <a:p>
            <a:r>
              <a:rPr lang="es-ES" sz="2400" b="1" dirty="0"/>
              <a:t>Compatibilidad del navegador:</a:t>
            </a:r>
            <a:r>
              <a:rPr lang="es-ES" sz="2400" dirty="0"/>
              <a:t> Bootstrap es compatible con todos los navegadores modernos (Chrome, Firefox, Internet Explorer, Edge, Safari y Opera)</a:t>
            </a:r>
          </a:p>
        </p:txBody>
      </p:sp>
      <p:sp>
        <p:nvSpPr>
          <p:cNvPr id="8" name="CuadroTexto 7">
            <a:extLst>
              <a:ext uri="{FF2B5EF4-FFF2-40B4-BE49-F238E27FC236}">
                <a16:creationId xmlns:a16="http://schemas.microsoft.com/office/drawing/2014/main" id="{8E2D8F1A-A32D-A3A1-D874-C7486AFED54F}"/>
              </a:ext>
            </a:extLst>
          </p:cNvPr>
          <p:cNvSpPr txBox="1"/>
          <p:nvPr/>
        </p:nvSpPr>
        <p:spPr>
          <a:xfrm>
            <a:off x="127590" y="135289"/>
            <a:ext cx="5777023" cy="707886"/>
          </a:xfrm>
          <a:prstGeom prst="rect">
            <a:avLst/>
          </a:prstGeom>
          <a:noFill/>
        </p:spPr>
        <p:txBody>
          <a:bodyPr wrap="square">
            <a:spAutoFit/>
          </a:bodyPr>
          <a:lstStyle/>
          <a:p>
            <a:pPr algn="ctr"/>
            <a:r>
              <a:rPr lang="es-ES" sz="4000" b="1" dirty="0">
                <a:solidFill>
                  <a:schemeClr val="bg1"/>
                </a:solidFill>
              </a:rPr>
              <a:t>¿Por qué usar Bootstrap?</a:t>
            </a:r>
          </a:p>
        </p:txBody>
      </p:sp>
    </p:spTree>
    <p:extLst>
      <p:ext uri="{BB962C8B-B14F-4D97-AF65-F5344CB8AC3E}">
        <p14:creationId xmlns:p14="http://schemas.microsoft.com/office/powerpoint/2010/main" val="224278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b="1" dirty="0">
                <a:solidFill>
                  <a:schemeClr val="bg1"/>
                </a:solidFill>
              </a:rPr>
              <a:t>ACUERDO 0020 DE DICIEMBRE 5 DE 2020</a:t>
            </a:r>
          </a:p>
        </p:txBody>
      </p:sp>
      <p:sp>
        <p:nvSpPr>
          <p:cNvPr id="6" name="Rectángulo 5">
            <a:extLst>
              <a:ext uri="{FF2B5EF4-FFF2-40B4-BE49-F238E27FC236}">
                <a16:creationId xmlns:a16="http://schemas.microsoft.com/office/drawing/2014/main" id="{06ABBE5A-820A-A00F-CA8F-A7C434CB57B6}"/>
              </a:ext>
            </a:extLst>
          </p:cNvPr>
          <p:cNvSpPr/>
          <p:nvPr/>
        </p:nvSpPr>
        <p:spPr>
          <a:xfrm>
            <a:off x="449742" y="1367375"/>
            <a:ext cx="11139745" cy="4893647"/>
          </a:xfrm>
          <a:prstGeom prst="rect">
            <a:avLst/>
          </a:prstGeom>
        </p:spPr>
        <p:txBody>
          <a:bodyPr wrap="square">
            <a:spAutoFit/>
          </a:bodyPr>
          <a:lstStyle/>
          <a:p>
            <a:r>
              <a:rPr lang="es-ES" sz="2400" b="1" dirty="0">
                <a:solidFill>
                  <a:srgbClr val="000000"/>
                </a:solidFill>
              </a:rPr>
              <a:t>Una ventaja de usar </a:t>
            </a:r>
            <a:r>
              <a:rPr lang="es-ES" sz="2400" b="1" dirty="0" err="1">
                <a:solidFill>
                  <a:srgbClr val="000000"/>
                </a:solidFill>
              </a:rPr>
              <a:t>Bootstrap</a:t>
            </a:r>
            <a:r>
              <a:rPr lang="es-ES" sz="2400" b="1" dirty="0">
                <a:solidFill>
                  <a:srgbClr val="000000"/>
                </a:solidFill>
              </a:rPr>
              <a:t> CDN:</a:t>
            </a:r>
          </a:p>
          <a:p>
            <a:br>
              <a:rPr lang="es-ES" sz="2400" dirty="0">
                <a:solidFill>
                  <a:srgbClr val="000000"/>
                </a:solidFill>
              </a:rPr>
            </a:br>
            <a:r>
              <a:rPr lang="es-ES" sz="2400" dirty="0">
                <a:solidFill>
                  <a:srgbClr val="000000"/>
                </a:solidFill>
              </a:rPr>
              <a:t>Muchos usuarios ya han descargado </a:t>
            </a:r>
            <a:r>
              <a:rPr lang="es-ES" sz="2400" dirty="0" err="1">
                <a:solidFill>
                  <a:srgbClr val="000000"/>
                </a:solidFill>
              </a:rPr>
              <a:t>Bootstrap</a:t>
            </a:r>
            <a:r>
              <a:rPr lang="es-ES" sz="2400" dirty="0">
                <a:solidFill>
                  <a:srgbClr val="000000"/>
                </a:solidFill>
              </a:rPr>
              <a:t> de </a:t>
            </a:r>
            <a:r>
              <a:rPr lang="es-ES" sz="2400" dirty="0" err="1">
                <a:solidFill>
                  <a:srgbClr val="000000"/>
                </a:solidFill>
              </a:rPr>
              <a:t>MaxCDN</a:t>
            </a:r>
            <a:r>
              <a:rPr lang="es-ES" sz="2400" dirty="0">
                <a:solidFill>
                  <a:srgbClr val="000000"/>
                </a:solidFill>
              </a:rPr>
              <a:t> cuando visitan otro sitio. Como resultado, se cargará desde la memoria caché cuando visiten su sitio, lo que lleva a un tiempo de carga más rápido. Además, la mayoría de las CDN se asegurarán de que una vez que un usuario le solicite un archivo, será atendido por el servidor más cercano, lo que también aumenta el tiempo de carga.</a:t>
            </a:r>
          </a:p>
          <a:p>
            <a:endParaRPr lang="es-ES" sz="2400" dirty="0">
              <a:solidFill>
                <a:srgbClr val="000000"/>
              </a:solidFill>
            </a:endParaRPr>
          </a:p>
          <a:p>
            <a:r>
              <a:rPr lang="es-ES" sz="2400" b="1" dirty="0" err="1">
                <a:solidFill>
                  <a:srgbClr val="000000"/>
                </a:solidFill>
              </a:rPr>
              <a:t>jQuery</a:t>
            </a:r>
            <a:endParaRPr lang="es-ES" sz="2400" b="1" dirty="0">
              <a:solidFill>
                <a:srgbClr val="000000"/>
              </a:solidFill>
            </a:endParaRPr>
          </a:p>
          <a:p>
            <a:br>
              <a:rPr lang="es-ES" sz="2400" dirty="0">
                <a:solidFill>
                  <a:srgbClr val="000000"/>
                </a:solidFill>
              </a:rPr>
            </a:br>
            <a:r>
              <a:rPr lang="es-ES" sz="2400" dirty="0" err="1">
                <a:solidFill>
                  <a:srgbClr val="000000"/>
                </a:solidFill>
              </a:rPr>
              <a:t>Bootstrap</a:t>
            </a:r>
            <a:r>
              <a:rPr lang="es-ES" sz="2400" dirty="0">
                <a:solidFill>
                  <a:srgbClr val="000000"/>
                </a:solidFill>
              </a:rPr>
              <a:t> usa </a:t>
            </a:r>
            <a:r>
              <a:rPr lang="es-ES" sz="2400" dirty="0" err="1">
                <a:solidFill>
                  <a:srgbClr val="000000"/>
                </a:solidFill>
              </a:rPr>
              <a:t>jQuery</a:t>
            </a:r>
            <a:r>
              <a:rPr lang="es-ES" sz="2400" dirty="0">
                <a:solidFill>
                  <a:srgbClr val="000000"/>
                </a:solidFill>
              </a:rPr>
              <a:t> para complementos de JavaScript (como modales, información sobre herramientas, etc.). Sin embargo, si solo usa la parte CSS de </a:t>
            </a:r>
            <a:r>
              <a:rPr lang="es-ES" sz="2400" dirty="0" err="1">
                <a:solidFill>
                  <a:srgbClr val="000000"/>
                </a:solidFill>
              </a:rPr>
              <a:t>Bootstrap</a:t>
            </a:r>
            <a:r>
              <a:rPr lang="es-ES" sz="2400" dirty="0">
                <a:solidFill>
                  <a:srgbClr val="000000"/>
                </a:solidFill>
              </a:rPr>
              <a:t>, no necesita </a:t>
            </a:r>
            <a:r>
              <a:rPr lang="es-ES" sz="2400" dirty="0" err="1">
                <a:solidFill>
                  <a:srgbClr val="000000"/>
                </a:solidFill>
              </a:rPr>
              <a:t>jQuery</a:t>
            </a:r>
            <a:r>
              <a:rPr lang="es-ES" sz="2400" dirty="0">
                <a:solidFill>
                  <a:srgbClr val="000000"/>
                </a:solidFill>
              </a:rPr>
              <a:t>.</a:t>
            </a:r>
            <a:endParaRPr lang="es-ES" sz="2400" b="0" i="0" dirty="0">
              <a:solidFill>
                <a:srgbClr val="000000"/>
              </a:solidFill>
              <a:effectLst/>
            </a:endParaRPr>
          </a:p>
        </p:txBody>
      </p:sp>
    </p:spTree>
    <p:extLst>
      <p:ext uri="{BB962C8B-B14F-4D97-AF65-F5344CB8AC3E}">
        <p14:creationId xmlns:p14="http://schemas.microsoft.com/office/powerpoint/2010/main" val="352626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6" name="Rectángulo 5">
            <a:extLst>
              <a:ext uri="{FF2B5EF4-FFF2-40B4-BE49-F238E27FC236}">
                <a16:creationId xmlns:a16="http://schemas.microsoft.com/office/drawing/2014/main" id="{EF17F10D-8F00-A492-EE1A-A812FFDBA189}"/>
              </a:ext>
            </a:extLst>
          </p:cNvPr>
          <p:cNvSpPr/>
          <p:nvPr/>
        </p:nvSpPr>
        <p:spPr>
          <a:xfrm>
            <a:off x="0" y="0"/>
            <a:ext cx="6570921" cy="954107"/>
          </a:xfrm>
          <a:prstGeom prst="rect">
            <a:avLst/>
          </a:prstGeom>
        </p:spPr>
        <p:txBody>
          <a:bodyPr wrap="square">
            <a:spAutoFit/>
          </a:bodyPr>
          <a:lstStyle/>
          <a:p>
            <a:r>
              <a:rPr lang="es-CO" sz="2800" b="1" dirty="0">
                <a:solidFill>
                  <a:schemeClr val="bg1"/>
                </a:solidFill>
              </a:rPr>
              <a:t>A crear nuestra primera página con </a:t>
            </a:r>
            <a:r>
              <a:rPr lang="es-CO" sz="2800" b="1" dirty="0" err="1">
                <a:solidFill>
                  <a:schemeClr val="bg1"/>
                </a:solidFill>
              </a:rPr>
              <a:t>Bootstrap</a:t>
            </a:r>
            <a:r>
              <a:rPr lang="es-CO" sz="2800" b="1" dirty="0">
                <a:solidFill>
                  <a:schemeClr val="bg1"/>
                </a:solidFill>
              </a:rPr>
              <a:t>!!</a:t>
            </a:r>
          </a:p>
        </p:txBody>
      </p:sp>
      <p:sp>
        <p:nvSpPr>
          <p:cNvPr id="7" name="Rectangle 1">
            <a:extLst>
              <a:ext uri="{FF2B5EF4-FFF2-40B4-BE49-F238E27FC236}">
                <a16:creationId xmlns:a16="http://schemas.microsoft.com/office/drawing/2014/main" id="{BC8D7D8B-CBAB-12C2-359B-730E4E8A53B5}"/>
              </a:ext>
            </a:extLst>
          </p:cNvPr>
          <p:cNvSpPr>
            <a:spLocks noChangeArrowheads="1"/>
          </p:cNvSpPr>
          <p:nvPr/>
        </p:nvSpPr>
        <p:spPr bwMode="auto">
          <a:xfrm>
            <a:off x="103520" y="1224971"/>
            <a:ext cx="11485968" cy="36317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err="1">
                <a:solidFill>
                  <a:srgbClr val="000000"/>
                </a:solidFill>
                <a:effectLst/>
                <a:latin typeface="Verdana" panose="020B0604030504040204" pitchFamily="34" charset="0"/>
              </a:rPr>
              <a:t>Agregue</a:t>
            </a:r>
            <a:r>
              <a:rPr kumimoji="0" lang="en-US" altLang="en-US" sz="1200" b="1" i="0" u="none" strike="noStrike" cap="none" normalizeH="0" baseline="0" dirty="0">
                <a:solidFill>
                  <a:srgbClr val="000000"/>
                </a:solidFill>
                <a:effectLst/>
                <a:latin typeface="Verdana" panose="020B0604030504040204" pitchFamily="34" charset="0"/>
              </a:rPr>
              <a:t> el </a:t>
            </a:r>
            <a:r>
              <a:rPr kumimoji="0" lang="en-US" altLang="en-US" sz="1200" b="1" i="0" u="none" strike="noStrike" cap="none" normalizeH="0" baseline="0" dirty="0" err="1">
                <a:solidFill>
                  <a:srgbClr val="000000"/>
                </a:solidFill>
                <a:effectLst/>
                <a:latin typeface="Verdana" panose="020B0604030504040204" pitchFamily="34" charset="0"/>
              </a:rPr>
              <a:t>doctype</a:t>
            </a:r>
            <a:r>
              <a:rPr kumimoji="0" lang="en-US" altLang="en-US" sz="1200" b="1" i="0" u="none" strike="noStrike" cap="none" normalizeH="0" baseline="0" dirty="0">
                <a:solidFill>
                  <a:srgbClr val="000000"/>
                </a:solidFill>
                <a:effectLst/>
                <a:latin typeface="Verdana" panose="020B0604030504040204" pitchFamily="34" charset="0"/>
              </a:rPr>
              <a:t> HTML5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Bootstrap </a:t>
            </a:r>
            <a:r>
              <a:rPr kumimoji="0" lang="en-US" altLang="en-US" sz="1200" b="0" i="0" u="none" strike="noStrike" cap="none" normalizeH="0" baseline="0" dirty="0" err="1">
                <a:solidFill>
                  <a:srgbClr val="000000"/>
                </a:solidFill>
                <a:effectLst/>
                <a:latin typeface="Verdana" panose="020B0604030504040204" pitchFamily="34" charset="0"/>
              </a:rPr>
              <a:t>utiliza</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elementos</a:t>
            </a:r>
            <a:r>
              <a:rPr kumimoji="0" lang="en-US" altLang="en-US" sz="1200" b="0" i="0" u="none" strike="noStrike" cap="none" normalizeH="0" baseline="0" dirty="0">
                <a:solidFill>
                  <a:srgbClr val="000000"/>
                </a:solidFill>
                <a:effectLst/>
                <a:latin typeface="Verdana" panose="020B0604030504040204" pitchFamily="34" charset="0"/>
              </a:rPr>
              <a:t> HTML y </a:t>
            </a:r>
            <a:r>
              <a:rPr kumimoji="0" lang="en-US" altLang="en-US" sz="1200" b="0" i="0" u="none" strike="noStrike" cap="none" normalizeH="0" baseline="0" dirty="0" err="1">
                <a:solidFill>
                  <a:srgbClr val="000000"/>
                </a:solidFill>
                <a:effectLst/>
                <a:latin typeface="Verdana" panose="020B0604030504040204" pitchFamily="34" charset="0"/>
              </a:rPr>
              <a:t>propiedades</a:t>
            </a:r>
            <a:r>
              <a:rPr kumimoji="0" lang="en-US" altLang="en-US" sz="1200" b="0" i="0" u="none" strike="noStrike" cap="none" normalizeH="0" baseline="0" dirty="0">
                <a:solidFill>
                  <a:srgbClr val="000000"/>
                </a:solidFill>
                <a:effectLst/>
                <a:latin typeface="Verdana" panose="020B0604030504040204" pitchFamily="34" charset="0"/>
              </a:rPr>
              <a:t> CSS que </a:t>
            </a:r>
            <a:r>
              <a:rPr kumimoji="0" lang="en-US" altLang="en-US" sz="1200" b="0" i="0" u="none" strike="noStrike" cap="none" normalizeH="0" baseline="0" dirty="0" err="1">
                <a:solidFill>
                  <a:srgbClr val="000000"/>
                </a:solidFill>
                <a:effectLst/>
                <a:latin typeface="Verdana" panose="020B0604030504040204" pitchFamily="34" charset="0"/>
              </a:rPr>
              <a:t>requieren</a:t>
            </a:r>
            <a:r>
              <a:rPr kumimoji="0" lang="en-US" altLang="en-US" sz="1200" b="0" i="0" u="none" strike="noStrike" cap="none" normalizeH="0" baseline="0" dirty="0">
                <a:solidFill>
                  <a:srgbClr val="000000"/>
                </a:solidFill>
                <a:effectLst/>
                <a:latin typeface="Verdana" panose="020B0604030504040204" pitchFamily="34" charset="0"/>
              </a:rPr>
              <a:t> el </a:t>
            </a:r>
            <a:r>
              <a:rPr kumimoji="0" lang="en-US" altLang="en-US" sz="1200" b="0" i="0" u="none" strike="noStrike" cap="none" normalizeH="0" baseline="0" dirty="0" err="1">
                <a:solidFill>
                  <a:srgbClr val="000000"/>
                </a:solidFill>
                <a:effectLst/>
                <a:latin typeface="Verdana" panose="020B0604030504040204" pitchFamily="34" charset="0"/>
              </a:rPr>
              <a:t>doctype</a:t>
            </a:r>
            <a:r>
              <a:rPr kumimoji="0" lang="en-US" altLang="en-US" sz="1200" b="0" i="0" u="none" strike="noStrike" cap="none" normalizeH="0" baseline="0" dirty="0">
                <a:solidFill>
                  <a:srgbClr val="000000"/>
                </a:solidFill>
                <a:effectLst/>
                <a:latin typeface="Verdana" panose="020B0604030504040204" pitchFamily="34" charset="0"/>
              </a:rPr>
              <a:t> HTML5.</a:t>
            </a: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Incluya </a:t>
            </a:r>
            <a:r>
              <a:rPr kumimoji="0" lang="en-US" altLang="en-US" sz="1200" b="0" i="0" u="none" strike="noStrike" cap="none" normalizeH="0" baseline="0" dirty="0" err="1">
                <a:solidFill>
                  <a:srgbClr val="000000"/>
                </a:solidFill>
                <a:effectLst/>
                <a:latin typeface="Verdana" panose="020B0604030504040204" pitchFamily="34" charset="0"/>
              </a:rPr>
              <a:t>siempre</a:t>
            </a:r>
            <a:r>
              <a:rPr kumimoji="0" lang="en-US" altLang="en-US" sz="1200" b="0" i="0" u="none" strike="noStrike" cap="none" normalizeH="0" baseline="0" dirty="0">
                <a:solidFill>
                  <a:srgbClr val="000000"/>
                </a:solidFill>
                <a:effectLst/>
                <a:latin typeface="Verdana" panose="020B0604030504040204" pitchFamily="34" charset="0"/>
              </a:rPr>
              <a:t> el </a:t>
            </a:r>
            <a:r>
              <a:rPr kumimoji="0" lang="en-US" altLang="en-US" sz="1200" b="0" i="0" u="none" strike="noStrike" cap="none" normalizeH="0" baseline="0" dirty="0" err="1">
                <a:solidFill>
                  <a:srgbClr val="000000"/>
                </a:solidFill>
                <a:effectLst/>
                <a:latin typeface="Verdana" panose="020B0604030504040204" pitchFamily="34" charset="0"/>
              </a:rPr>
              <a:t>tipo</a:t>
            </a:r>
            <a:r>
              <a:rPr kumimoji="0" lang="en-US" altLang="en-US" sz="1200" b="0" i="0" u="none" strike="noStrike" cap="none" normalizeH="0" baseline="0" dirty="0">
                <a:solidFill>
                  <a:srgbClr val="000000"/>
                </a:solidFill>
                <a:effectLst/>
                <a:latin typeface="Verdana" panose="020B0604030504040204" pitchFamily="34" charset="0"/>
              </a:rPr>
              <a:t> de </a:t>
            </a:r>
            <a:r>
              <a:rPr kumimoji="0" lang="es-CO" altLang="en-US" sz="1200" b="0" i="0" u="none" strike="noStrike" cap="none" normalizeH="0" baseline="0" dirty="0">
                <a:solidFill>
                  <a:srgbClr val="000000"/>
                </a:solidFill>
                <a:effectLst/>
                <a:latin typeface="Verdana" panose="020B0604030504040204" pitchFamily="34" charset="0"/>
              </a:rPr>
              <a:t>documento</a:t>
            </a:r>
            <a:r>
              <a:rPr kumimoji="0" lang="en-US" altLang="en-US" sz="1200" b="0" i="0" u="none" strike="noStrike" cap="none" normalizeH="0" baseline="0" dirty="0">
                <a:solidFill>
                  <a:srgbClr val="000000"/>
                </a:solidFill>
                <a:effectLst/>
                <a:latin typeface="Verdana" panose="020B0604030504040204" pitchFamily="34" charset="0"/>
              </a:rPr>
              <a:t> HTML5 al </a:t>
            </a:r>
            <a:r>
              <a:rPr kumimoji="0" lang="en-US" altLang="en-US" sz="1200" b="0" i="0" u="none" strike="noStrike" cap="none" normalizeH="0" baseline="0" dirty="0" err="1">
                <a:solidFill>
                  <a:srgbClr val="000000"/>
                </a:solidFill>
                <a:effectLst/>
                <a:latin typeface="Verdana" panose="020B0604030504040204" pitchFamily="34" charset="0"/>
              </a:rPr>
              <a:t>comienzo</a:t>
            </a:r>
            <a:r>
              <a:rPr kumimoji="0" lang="en-US" altLang="en-US" sz="1200" b="0" i="0" u="none" strike="noStrike" cap="none" normalizeH="0" baseline="0" dirty="0">
                <a:solidFill>
                  <a:srgbClr val="000000"/>
                </a:solidFill>
                <a:effectLst/>
                <a:latin typeface="Verdana" panose="020B0604030504040204" pitchFamily="34" charset="0"/>
              </a:rPr>
              <a:t> de la </a:t>
            </a:r>
            <a:r>
              <a:rPr kumimoji="0" lang="en-US" altLang="en-US" sz="1200" b="0" i="0" u="none" strike="noStrike" cap="none" normalizeH="0" baseline="0" dirty="0" err="1">
                <a:solidFill>
                  <a:srgbClr val="000000"/>
                </a:solidFill>
                <a:effectLst/>
                <a:latin typeface="Verdana" panose="020B0604030504040204" pitchFamily="34" charset="0"/>
              </a:rPr>
              <a:t>página</a:t>
            </a:r>
            <a:r>
              <a:rPr kumimoji="0" lang="en-US" altLang="en-US" sz="1200" b="0" i="0" u="none" strike="noStrike" cap="none" normalizeH="0" baseline="0" dirty="0">
                <a:solidFill>
                  <a:srgbClr val="000000"/>
                </a:solidFill>
                <a:effectLst/>
                <a:latin typeface="Verdana" panose="020B0604030504040204" pitchFamily="34" charset="0"/>
              </a:rPr>
              <a:t>, junto con el </a:t>
            </a:r>
            <a:r>
              <a:rPr kumimoji="0" lang="en-US" altLang="en-US" sz="1200" b="0" i="0" u="none" strike="noStrike" cap="none" normalizeH="0" baseline="0" dirty="0" err="1">
                <a:solidFill>
                  <a:srgbClr val="000000"/>
                </a:solidFill>
                <a:effectLst/>
                <a:latin typeface="Verdana" panose="020B0604030504040204" pitchFamily="34" charset="0"/>
              </a:rPr>
              <a:t>atributo</a:t>
            </a:r>
            <a:r>
              <a:rPr kumimoji="0" lang="en-US" altLang="en-US" sz="1200" b="0" i="0" u="none" strike="noStrike" cap="none" normalizeH="0" baseline="0" dirty="0">
                <a:solidFill>
                  <a:srgbClr val="000000"/>
                </a:solidFill>
                <a:effectLst/>
                <a:latin typeface="Verdana" panose="020B0604030504040204" pitchFamily="34" charset="0"/>
              </a:rPr>
              <a:t> lang y el conjunto de </a:t>
            </a:r>
            <a:r>
              <a:rPr kumimoji="0" lang="en-US" altLang="en-US" sz="1200" b="0" i="0" u="none" strike="noStrike" cap="none" normalizeH="0" baseline="0" dirty="0" err="1">
                <a:solidFill>
                  <a:srgbClr val="000000"/>
                </a:solidFill>
                <a:effectLst/>
                <a:latin typeface="Verdana" panose="020B0604030504040204" pitchFamily="34" charset="0"/>
              </a:rPr>
              <a:t>caracteres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correcto</a:t>
            </a:r>
            <a:r>
              <a:rPr kumimoji="0" lang="en-US" altLang="en-US" sz="1200" b="0" i="0" u="none" strike="noStrike" cap="none" normalizeH="0" baseline="0" dirty="0">
                <a:solidFill>
                  <a:srgbClr val="000000"/>
                </a:solidFill>
                <a:effectLst/>
                <a:latin typeface="Verdana" panose="020B0604030504040204" pitchFamily="34" charset="0"/>
              </a:rPr>
              <a:t>:</a:t>
            </a: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solidFill>
                <a:srgbClr val="0000CD"/>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!DOCTYPE</a:t>
            </a:r>
            <a:r>
              <a:rPr kumimoji="0" lang="en-US" altLang="en-US" sz="1400" b="0" i="0" u="none" strike="noStrike" cap="none" normalizeH="0" baseline="0" dirty="0">
                <a:solidFill>
                  <a:srgbClr val="FF0000"/>
                </a:solidFill>
                <a:effectLst/>
                <a:latin typeface="Consolas" panose="020B0609020204030204" pitchFamily="49" charset="0"/>
              </a:rPr>
              <a:t> html</a:t>
            </a:r>
            <a:r>
              <a:rPr kumimoji="0" lang="en-US" altLang="en-US" sz="1400" b="0" i="0" u="none" strike="noStrike" cap="none" normalizeH="0" baseline="0" dirty="0">
                <a:solidFill>
                  <a:srgbClr val="0000CD"/>
                </a:solidFill>
                <a:effectLst/>
                <a:latin typeface="Consolas" panose="020B0609020204030204" pitchFamily="49" charset="0"/>
              </a:rPr>
              <a:t>&gt;</a:t>
            </a:r>
            <a:br>
              <a:rPr kumimoji="0" lang="en-US" altLang="en-US" sz="1400" b="0" i="0" u="none" strike="noStrike" cap="none" normalizeH="0" baseline="0" dirty="0">
                <a:solidFill>
                  <a:srgbClr val="000000"/>
                </a:solidFill>
                <a:effectLst/>
                <a:latin typeface="Consolas" panose="020B0609020204030204" pitchFamily="49" charset="0"/>
              </a:rPr>
            </a:b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html</a:t>
            </a:r>
            <a:r>
              <a:rPr kumimoji="0" lang="en-US" altLang="en-US" sz="1400" b="0" i="0" u="none" strike="noStrike" cap="none" normalizeH="0" baseline="0" dirty="0">
                <a:solidFill>
                  <a:srgbClr val="FF0000"/>
                </a:solidFill>
                <a:effectLst/>
                <a:latin typeface="Consolas" panose="020B0609020204030204" pitchFamily="49" charset="0"/>
              </a:rPr>
              <a:t> </a:t>
            </a:r>
            <a:r>
              <a:rPr kumimoji="0" lang="en-US" altLang="en-US" sz="1400" b="0" i="0" u="none" strike="noStrike" cap="none" normalizeH="0" baseline="0" dirty="0" err="1">
                <a:solidFill>
                  <a:srgbClr val="FF0000"/>
                </a:solidFill>
                <a:effectLst/>
                <a:latin typeface="Consolas" panose="020B0609020204030204" pitchFamily="49" charset="0"/>
              </a:rPr>
              <a:t>lang</a:t>
            </a:r>
            <a:r>
              <a:rPr kumimoji="0" lang="en-US" altLang="en-US" sz="1400" b="0" i="0" u="none" strike="noStrike" cap="none" normalizeH="0" baseline="0" dirty="0">
                <a:solidFill>
                  <a:srgbClr val="0000CD"/>
                </a:solidFill>
                <a:effectLst/>
                <a:latin typeface="Consolas" panose="020B0609020204030204" pitchFamily="49" charset="0"/>
              </a:rPr>
              <a:t>="</a:t>
            </a:r>
            <a:r>
              <a:rPr kumimoji="0" lang="en-US" altLang="en-US" sz="1400" b="0" i="0" u="none" strike="noStrike" cap="none" normalizeH="0" baseline="0" dirty="0" err="1">
                <a:solidFill>
                  <a:srgbClr val="0000CD"/>
                </a:solidFill>
                <a:effectLst/>
                <a:latin typeface="Consolas" panose="020B0609020204030204" pitchFamily="49" charset="0"/>
              </a:rPr>
              <a:t>es</a:t>
            </a:r>
            <a:r>
              <a:rPr kumimoji="0" lang="en-US" altLang="en-US" sz="1400" b="0" i="0" u="none" strike="noStrike" cap="none" normalizeH="0" baseline="0" dirty="0">
                <a:solidFill>
                  <a:srgbClr val="0000CD"/>
                </a:solidFill>
                <a:effectLst/>
                <a:latin typeface="Consolas" panose="020B0609020204030204" pitchFamily="49" charset="0"/>
              </a:rPr>
              <a:t>"&gt;</a:t>
            </a:r>
            <a:br>
              <a:rPr kumimoji="0" lang="en-US" altLang="en-US" sz="1400" b="0" i="0" u="none" strike="noStrike" cap="none" normalizeH="0" baseline="0" dirty="0">
                <a:solidFill>
                  <a:srgbClr val="000000"/>
                </a:solidFill>
                <a:effectLst/>
                <a:latin typeface="Consolas" panose="020B0609020204030204" pitchFamily="49" charset="0"/>
              </a:rPr>
            </a:br>
            <a:r>
              <a:rPr kumimoji="0" lang="en-US" altLang="en-US" sz="1400" b="0" i="0" u="none" strike="noStrike" cap="none" normalizeH="0" baseline="0" dirty="0">
                <a:solidFill>
                  <a:srgbClr val="000000"/>
                </a:solidFill>
                <a:effectLst/>
                <a:latin typeface="Consolas" panose="020B0609020204030204" pitchFamily="49" charset="0"/>
              </a:rPr>
              <a:t>  </a:t>
            </a: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head</a:t>
            </a:r>
            <a:r>
              <a:rPr kumimoji="0" lang="en-US" altLang="en-US" sz="1400" b="0" i="0" u="none" strike="noStrike" cap="none" normalizeH="0" baseline="0" dirty="0">
                <a:solidFill>
                  <a:srgbClr val="0000CD"/>
                </a:solidFill>
                <a:effectLst/>
                <a:latin typeface="Consolas" panose="020B0609020204030204" pitchFamily="49" charset="0"/>
              </a:rPr>
              <a:t>&gt;</a:t>
            </a:r>
            <a:br>
              <a:rPr kumimoji="0" lang="en-US" altLang="en-US" sz="1400" b="0" i="0" u="none" strike="noStrike" cap="none" normalizeH="0" baseline="0" dirty="0">
                <a:solidFill>
                  <a:srgbClr val="000000"/>
                </a:solidFill>
                <a:effectLst/>
                <a:latin typeface="Consolas" panose="020B0609020204030204" pitchFamily="49" charset="0"/>
              </a:rPr>
            </a:br>
            <a:r>
              <a:rPr kumimoji="0" lang="en-US" altLang="en-US" sz="1400" b="0" i="0" u="none" strike="noStrike" cap="none" normalizeH="0" baseline="0" dirty="0">
                <a:solidFill>
                  <a:srgbClr val="000000"/>
                </a:solidFill>
                <a:effectLst/>
                <a:latin typeface="Consolas" panose="020B0609020204030204" pitchFamily="49" charset="0"/>
              </a:rPr>
              <a:t>    </a:t>
            </a: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meta</a:t>
            </a:r>
            <a:r>
              <a:rPr kumimoji="0" lang="en-US" altLang="en-US" sz="1400" b="0" i="0" u="none" strike="noStrike" cap="none" normalizeH="0" baseline="0" dirty="0">
                <a:solidFill>
                  <a:srgbClr val="FF0000"/>
                </a:solidFill>
                <a:effectLst/>
                <a:latin typeface="Consolas" panose="020B0609020204030204" pitchFamily="49" charset="0"/>
              </a:rPr>
              <a:t> charset</a:t>
            </a:r>
            <a:r>
              <a:rPr kumimoji="0" lang="en-US" altLang="en-US" sz="1400" b="0" i="0" u="none" strike="noStrike" cap="none" normalizeH="0" baseline="0" dirty="0">
                <a:solidFill>
                  <a:srgbClr val="0000CD"/>
                </a:solidFill>
                <a:effectLst/>
                <a:latin typeface="Consolas" panose="020B0609020204030204" pitchFamily="49" charset="0"/>
              </a:rPr>
              <a:t>="utf-8"&gt;</a:t>
            </a:r>
            <a:r>
              <a:rPr kumimoji="0" lang="en-US" altLang="en-US" sz="1400" b="0" i="0" u="none" strike="noStrike" cap="none" normalizeH="0" baseline="0" dirty="0">
                <a:solidFill>
                  <a:srgbClr val="000000"/>
                </a:solidFill>
                <a:effectLst/>
                <a:latin typeface="Consolas" panose="020B0609020204030204" pitchFamily="49" charset="0"/>
              </a:rPr>
              <a:t> </a:t>
            </a:r>
            <a:br>
              <a:rPr kumimoji="0" lang="en-US" altLang="en-US" sz="1400" b="0" i="0" u="none" strike="noStrike" cap="none" normalizeH="0" baseline="0" dirty="0">
                <a:solidFill>
                  <a:srgbClr val="000000"/>
                </a:solidFill>
                <a:effectLst/>
                <a:latin typeface="Consolas" panose="020B0609020204030204" pitchFamily="49" charset="0"/>
              </a:rPr>
            </a:br>
            <a:r>
              <a:rPr kumimoji="0" lang="en-US" altLang="en-US" sz="1400" b="0" i="0" u="none" strike="noStrike" cap="none" normalizeH="0" baseline="0" dirty="0">
                <a:solidFill>
                  <a:srgbClr val="000000"/>
                </a:solidFill>
                <a:effectLst/>
                <a:latin typeface="Consolas" panose="020B0609020204030204" pitchFamily="49" charset="0"/>
              </a:rPr>
              <a:t>  </a:t>
            </a: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/head</a:t>
            </a:r>
            <a:r>
              <a:rPr kumimoji="0" lang="en-US" altLang="en-US" sz="1400" b="0" i="0" u="none" strike="noStrike" cap="none" normalizeH="0" baseline="0" dirty="0">
                <a:solidFill>
                  <a:srgbClr val="0000CD"/>
                </a:solidFill>
                <a:effectLst/>
                <a:latin typeface="Consolas" panose="020B0609020204030204" pitchFamily="49" charset="0"/>
              </a:rPr>
              <a:t>&gt;</a:t>
            </a:r>
            <a:br>
              <a:rPr kumimoji="0" lang="en-US" altLang="en-US" sz="1400" b="0" i="0" u="none" strike="noStrike" cap="none" normalizeH="0" baseline="0" dirty="0">
                <a:solidFill>
                  <a:srgbClr val="000000"/>
                </a:solidFill>
                <a:effectLst/>
                <a:latin typeface="Consolas" panose="020B0609020204030204" pitchFamily="49" charset="0"/>
              </a:rPr>
            </a:b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/html</a:t>
            </a:r>
            <a:r>
              <a:rPr kumimoji="0" lang="en-US" altLang="en-US" sz="1400" b="0" i="0" u="none" strike="noStrike" cap="none" normalizeH="0" baseline="0" dirty="0">
                <a:solidFill>
                  <a:srgbClr val="0000CD"/>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n-US" sz="1400" dirty="0">
              <a:solidFill>
                <a:srgbClr val="0000CD"/>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solidFill>
                  <a:srgbClr val="000000"/>
                </a:solidFill>
                <a:effectLst/>
                <a:latin typeface="Verdana" panose="020B0604030504040204" pitchFamily="34" charset="0"/>
              </a:rPr>
              <a:t>2. Bootstrap </a:t>
            </a:r>
            <a:r>
              <a:rPr kumimoji="0" lang="en-US" altLang="en-US" sz="1200" b="1" i="0" u="none" strike="noStrike" cap="none" normalizeH="0" baseline="0" dirty="0" err="1">
                <a:solidFill>
                  <a:srgbClr val="000000"/>
                </a:solidFill>
                <a:effectLst/>
                <a:latin typeface="Verdana" panose="020B0604030504040204" pitchFamily="34" charset="0"/>
              </a:rPr>
              <a:t>es</a:t>
            </a:r>
            <a:r>
              <a:rPr kumimoji="0" lang="en-US" altLang="en-US" sz="1200" b="1" i="0" u="none" strike="noStrike" cap="none" normalizeH="0" baseline="0" dirty="0">
                <a:solidFill>
                  <a:srgbClr val="000000"/>
                </a:solidFill>
                <a:effectLst/>
                <a:latin typeface="Verdana" panose="020B0604030504040204" pitchFamily="34" charset="0"/>
              </a:rPr>
              <a:t> </a:t>
            </a:r>
            <a:r>
              <a:rPr kumimoji="0" lang="en-US" altLang="en-US" sz="1200" b="1" i="0" u="none" strike="noStrike" cap="none" normalizeH="0" baseline="0" dirty="0" err="1">
                <a:solidFill>
                  <a:srgbClr val="000000"/>
                </a:solidFill>
                <a:effectLst/>
                <a:latin typeface="Verdana" panose="020B0604030504040204" pitchFamily="34" charset="0"/>
              </a:rPr>
              <a:t>móvil</a:t>
            </a:r>
            <a:r>
              <a:rPr kumimoji="0" lang="en-US" altLang="en-US" sz="1200" b="1" i="0" u="none" strike="noStrike" cap="none" normalizeH="0" baseline="0" dirty="0">
                <a:solidFill>
                  <a:srgbClr val="000000"/>
                </a:solidFill>
                <a:effectLst/>
                <a:latin typeface="Verdana" panose="020B0604030504040204" pitchFamily="34" charset="0"/>
              </a:rPr>
              <a:t> primero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Bootstrap  </a:t>
            </a:r>
            <a:r>
              <a:rPr kumimoji="0" lang="en-US" altLang="en-US" sz="1200" b="0" i="0" u="none" strike="noStrike" cap="none" normalizeH="0" baseline="0" dirty="0" err="1">
                <a:solidFill>
                  <a:srgbClr val="000000"/>
                </a:solidFill>
                <a:effectLst/>
                <a:latin typeface="Verdana" panose="020B0604030504040204" pitchFamily="34" charset="0"/>
              </a:rPr>
              <a:t>está</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diseñado</a:t>
            </a:r>
            <a:r>
              <a:rPr kumimoji="0" lang="en-US" altLang="en-US" sz="1200" b="0" i="0" u="none" strike="noStrike" cap="none" normalizeH="0" baseline="0" dirty="0">
                <a:solidFill>
                  <a:srgbClr val="000000"/>
                </a:solidFill>
                <a:effectLst/>
                <a:latin typeface="Verdana" panose="020B0604030504040204" pitchFamily="34" charset="0"/>
              </a:rPr>
              <a:t> para </a:t>
            </a:r>
            <a:r>
              <a:rPr kumimoji="0" lang="es-CO" altLang="en-US" sz="1200" b="0" i="0" u="none" strike="noStrike" cap="none" normalizeH="0" baseline="0" dirty="0">
                <a:solidFill>
                  <a:srgbClr val="000000"/>
                </a:solidFill>
                <a:effectLst/>
                <a:latin typeface="Verdana" panose="020B0604030504040204" pitchFamily="34" charset="0"/>
              </a:rPr>
              <a:t>responder</a:t>
            </a:r>
            <a:r>
              <a:rPr kumimoji="0" lang="en-US" altLang="en-US" sz="1200" b="0" i="0" u="none" strike="noStrike" cap="none" normalizeH="0" baseline="0" dirty="0">
                <a:solidFill>
                  <a:srgbClr val="000000"/>
                </a:solidFill>
                <a:effectLst/>
                <a:latin typeface="Verdana" panose="020B0604030504040204" pitchFamily="34" charset="0"/>
              </a:rPr>
              <a:t> a </a:t>
            </a:r>
            <a:r>
              <a:rPr kumimoji="0" lang="en-US" altLang="en-US" sz="1200" b="0" i="0" u="none" strike="noStrike" cap="none" normalizeH="0" baseline="0" dirty="0" err="1">
                <a:solidFill>
                  <a:srgbClr val="000000"/>
                </a:solidFill>
                <a:effectLst/>
                <a:latin typeface="Verdana" panose="020B0604030504040204" pitchFamily="34" charset="0"/>
              </a:rPr>
              <a:t>dispositivos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móviles</a:t>
            </a:r>
            <a:r>
              <a:rPr kumimoji="0" lang="en-US" altLang="en-US" sz="1200" b="0" i="0" u="none" strike="noStrike" cap="none" normalizeH="0" baseline="0" dirty="0">
                <a:solidFill>
                  <a:srgbClr val="000000"/>
                </a:solidFill>
                <a:effectLst/>
                <a:latin typeface="Verdana" panose="020B0604030504040204" pitchFamily="34" charset="0"/>
              </a:rPr>
              <a:t>. Los </a:t>
            </a:r>
            <a:r>
              <a:rPr kumimoji="0" lang="en-US" altLang="en-US" sz="1200" b="0" i="0" u="none" strike="noStrike" cap="none" normalizeH="0" baseline="0" dirty="0" err="1">
                <a:solidFill>
                  <a:srgbClr val="000000"/>
                </a:solidFill>
                <a:effectLst/>
                <a:latin typeface="Verdana" panose="020B0604030504040204" pitchFamily="34" charset="0"/>
              </a:rPr>
              <a:t>estilos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móviles</a:t>
            </a:r>
            <a:r>
              <a:rPr kumimoji="0" lang="en-US" altLang="en-US" sz="1200" b="0" i="0" u="none" strike="noStrike" cap="none" normalizeH="0" baseline="0" dirty="0">
                <a:solidFill>
                  <a:srgbClr val="000000"/>
                </a:solidFill>
                <a:effectLst/>
                <a:latin typeface="Verdana" panose="020B0604030504040204" pitchFamily="34" charset="0"/>
              </a:rPr>
              <a:t> primero son parte del </a:t>
            </a:r>
            <a:r>
              <a:rPr kumimoji="0" lang="en-US" altLang="en-US" sz="1200" b="0" i="0" u="none" strike="noStrike" cap="none" normalizeH="0" baseline="0" dirty="0" err="1">
                <a:solidFill>
                  <a:srgbClr val="000000"/>
                </a:solidFill>
                <a:effectLst/>
                <a:latin typeface="Verdana" panose="020B0604030504040204" pitchFamily="34" charset="0"/>
              </a:rPr>
              <a:t>marco</a:t>
            </a:r>
            <a:r>
              <a:rPr kumimoji="0" lang="en-US" altLang="en-US" sz="1200" b="0" i="0" u="none" strike="noStrike" cap="none" normalizeH="0" baseline="0" dirty="0">
                <a:solidFill>
                  <a:srgbClr val="000000"/>
                </a:solidFill>
                <a:effectLst/>
                <a:latin typeface="Verdana" panose="020B0604030504040204" pitchFamily="34" charset="0"/>
              </a:rPr>
              <a:t> principal.</a:t>
            </a: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Para </a:t>
            </a:r>
            <a:r>
              <a:rPr kumimoji="0" lang="en-US" altLang="en-US" sz="1200" b="0" i="0" u="none" strike="noStrike" cap="none" normalizeH="0" baseline="0" dirty="0" err="1">
                <a:solidFill>
                  <a:srgbClr val="000000"/>
                </a:solidFill>
                <a:effectLst/>
                <a:latin typeface="Verdana" panose="020B0604030504040204" pitchFamily="34" charset="0"/>
              </a:rPr>
              <a:t>garantizar</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una</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representación</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adecuada</a:t>
            </a:r>
            <a:r>
              <a:rPr kumimoji="0" lang="en-US" altLang="en-US" sz="1200" b="0" i="0" u="none" strike="noStrike" cap="none" normalizeH="0" baseline="0" dirty="0">
                <a:solidFill>
                  <a:srgbClr val="000000"/>
                </a:solidFill>
                <a:effectLst/>
                <a:latin typeface="Verdana" panose="020B0604030504040204" pitchFamily="34" charset="0"/>
              </a:rPr>
              <a:t> y un zoom </a:t>
            </a:r>
            <a:r>
              <a:rPr kumimoji="0" lang="en-US" altLang="en-US" sz="1200" b="0" i="0" u="none" strike="noStrike" cap="none" normalizeH="0" baseline="0" dirty="0" err="1">
                <a:solidFill>
                  <a:srgbClr val="000000"/>
                </a:solidFill>
                <a:effectLst/>
                <a:latin typeface="Verdana" panose="020B0604030504040204" pitchFamily="34" charset="0"/>
              </a:rPr>
              <a:t>táctil</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agregue</a:t>
            </a:r>
            <a:r>
              <a:rPr kumimoji="0" lang="en-US" altLang="en-US" sz="1200" b="0" i="0" u="none" strike="noStrike" cap="none" normalizeH="0" baseline="0" dirty="0">
                <a:solidFill>
                  <a:srgbClr val="000000"/>
                </a:solidFill>
                <a:effectLst/>
                <a:latin typeface="Verdana" panose="020B0604030504040204" pitchFamily="34" charset="0"/>
              </a:rPr>
              <a:t> la </a:t>
            </a:r>
            <a:r>
              <a:rPr kumimoji="0" lang="en-US" altLang="en-US" sz="1200" b="0" i="0" u="none" strike="noStrike" cap="none" normalizeH="0" baseline="0" dirty="0" err="1">
                <a:solidFill>
                  <a:srgbClr val="000000"/>
                </a:solidFill>
                <a:effectLst/>
                <a:latin typeface="Verdana" panose="020B0604030504040204" pitchFamily="34" charset="0"/>
              </a:rPr>
              <a:t>siguiente</a:t>
            </a:r>
            <a:r>
              <a:rPr kumimoji="0" lang="en-US" altLang="en-US" sz="1200" b="0" i="0" u="none" strike="noStrike" cap="none" normalizeH="0" baseline="0" dirty="0">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solidFill>
                  <a:srgbClr val="DC143C"/>
                </a:solidFill>
                <a:effectLst/>
                <a:latin typeface="Consolas" panose="020B0609020204030204" pitchFamily="49" charset="0"/>
              </a:rPr>
              <a:t>&lt;meta&gt;</a:t>
            </a:r>
            <a:r>
              <a:rPr kumimoji="0" lang="en-US" altLang="en-US" sz="1200" b="0" i="0" u="none" strike="noStrike" cap="none" normalizeH="0" baseline="0" dirty="0" err="1">
                <a:solidFill>
                  <a:srgbClr val="000000"/>
                </a:solidFill>
                <a:effectLst/>
                <a:latin typeface="Verdana" panose="020B0604030504040204" pitchFamily="34" charset="0"/>
              </a:rPr>
              <a:t>etiqueta</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dentro</a:t>
            </a:r>
            <a:r>
              <a:rPr kumimoji="0" lang="en-US" altLang="en-US" sz="1200" b="0" i="0" u="none" strike="noStrike" cap="none" normalizeH="0" baseline="0" dirty="0">
                <a:solidFill>
                  <a:srgbClr val="000000"/>
                </a:solidFill>
                <a:effectLst/>
                <a:latin typeface="Verdana" panose="020B0604030504040204" pitchFamily="34" charset="0"/>
              </a:rPr>
              <a:t> del </a:t>
            </a:r>
            <a:r>
              <a:rPr kumimoji="0" lang="en-US" altLang="en-US" sz="1400" b="0" i="0" u="none" strike="noStrike" cap="none" normalizeH="0" baseline="0" dirty="0">
                <a:solidFill>
                  <a:srgbClr val="DC143C"/>
                </a:solidFill>
                <a:effectLst/>
                <a:latin typeface="Consolas" panose="020B0609020204030204" pitchFamily="49" charset="0"/>
              </a:rPr>
              <a:t>&lt;head&gt;</a:t>
            </a:r>
            <a:r>
              <a:rPr kumimoji="0" lang="es-CO" altLang="en-US" sz="1200" b="0" i="0" u="none" strike="noStrike" cap="none" normalizeH="0" baseline="0" dirty="0">
                <a:solidFill>
                  <a:srgbClr val="000000"/>
                </a:solidFill>
                <a:effectLst/>
                <a:latin typeface="Verdana" panose="020B0604030504040204" pitchFamily="34" charset="0"/>
              </a:rPr>
              <a:t>elemento</a:t>
            </a:r>
            <a:r>
              <a:rPr kumimoji="0" lang="en-US" altLang="en-US" sz="1200" b="0" i="0" u="none" strike="noStrike" cap="none" normalizeH="0" baseline="0" dirty="0">
                <a:solidFill>
                  <a:srgbClr val="000000"/>
                </a:solidFill>
                <a:effectLst/>
                <a:latin typeface="Verdana" panose="020B0604030504040204" pitchFamily="34" charset="0"/>
              </a:rPr>
              <a:t>:</a:t>
            </a: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solidFill>
                  <a:srgbClr val="0000CD"/>
                </a:solidFill>
                <a:effectLst/>
                <a:latin typeface="Consolas" panose="020B0609020204030204" pitchFamily="49" charset="0"/>
              </a:rPr>
              <a:t>&lt;</a:t>
            </a:r>
            <a:r>
              <a:rPr kumimoji="0" lang="en-US" altLang="en-US" sz="1400" b="0" i="0" u="none" strike="noStrike" cap="none" normalizeH="0" baseline="0" dirty="0">
                <a:solidFill>
                  <a:srgbClr val="A52A2A"/>
                </a:solidFill>
                <a:effectLst/>
                <a:latin typeface="Consolas" panose="020B0609020204030204" pitchFamily="49" charset="0"/>
              </a:rPr>
              <a:t>meta</a:t>
            </a:r>
            <a:r>
              <a:rPr kumimoji="0" lang="en-US" altLang="en-US" sz="1400" b="0" i="0" u="none" strike="noStrike" cap="none" normalizeH="0" baseline="0" dirty="0">
                <a:solidFill>
                  <a:srgbClr val="FF0000"/>
                </a:solidFill>
                <a:effectLst/>
                <a:latin typeface="Consolas" panose="020B0609020204030204" pitchFamily="49" charset="0"/>
              </a:rPr>
              <a:t> name</a:t>
            </a:r>
            <a:r>
              <a:rPr kumimoji="0" lang="en-US" altLang="en-US" sz="1400" b="0" i="0" u="none" strike="noStrike" cap="none" normalizeH="0" baseline="0" dirty="0">
                <a:solidFill>
                  <a:srgbClr val="0000CD"/>
                </a:solidFill>
                <a:effectLst/>
                <a:latin typeface="Consolas" panose="020B0609020204030204" pitchFamily="49" charset="0"/>
              </a:rPr>
              <a:t>="viewport"</a:t>
            </a:r>
            <a:r>
              <a:rPr kumimoji="0" lang="en-US" altLang="en-US" sz="1400" b="0" i="0" u="none" strike="noStrike" cap="none" normalizeH="0" baseline="0" dirty="0">
                <a:solidFill>
                  <a:srgbClr val="FF0000"/>
                </a:solidFill>
                <a:effectLst/>
                <a:latin typeface="Consolas" panose="020B0609020204030204" pitchFamily="49" charset="0"/>
              </a:rPr>
              <a:t> content</a:t>
            </a:r>
            <a:r>
              <a:rPr kumimoji="0" lang="en-US" altLang="en-US" sz="1400" b="0" i="0" u="none" strike="noStrike" cap="none" normalizeH="0" baseline="0" dirty="0">
                <a:solidFill>
                  <a:srgbClr val="0000CD"/>
                </a:solidFill>
                <a:effectLst/>
                <a:latin typeface="Consolas" panose="020B0609020204030204" pitchFamily="49" charset="0"/>
              </a:rPr>
              <a:t>="width=device-width, initial-scale=1"&gt;</a:t>
            </a:r>
            <a:endParaRPr kumimoji="0" lang="en-US" altLang="en-US" sz="2000" b="0" i="0" u="none" strike="noStrike" cap="none" normalizeH="0" baseline="0" dirty="0">
              <a:solidFill>
                <a:schemeClr val="tx1"/>
              </a:solidFill>
              <a:effectLst/>
            </a:endParaRPr>
          </a:p>
        </p:txBody>
      </p:sp>
      <p:sp>
        <p:nvSpPr>
          <p:cNvPr id="8" name="Rectangle 2">
            <a:extLst>
              <a:ext uri="{FF2B5EF4-FFF2-40B4-BE49-F238E27FC236}">
                <a16:creationId xmlns:a16="http://schemas.microsoft.com/office/drawing/2014/main" id="{ADE0A354-5269-A493-6AA9-F6C8F7A8D28E}"/>
              </a:ext>
            </a:extLst>
          </p:cNvPr>
          <p:cNvSpPr>
            <a:spLocks noChangeArrowheads="1"/>
          </p:cNvSpPr>
          <p:nvPr/>
        </p:nvSpPr>
        <p:spPr bwMode="auto">
          <a:xfrm>
            <a:off x="103520" y="5174741"/>
            <a:ext cx="7850035"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1200" b="0" i="0" u="none" strike="noStrike" cap="none" normalizeH="0" baseline="0">
                <a:ln>
                  <a:noFill/>
                </a:ln>
                <a:solidFill>
                  <a:srgbClr val="000000"/>
                </a:solidFill>
                <a:effectLst/>
                <a:latin typeface="Verdana" panose="020B0604030504040204" pitchFamily="34" charset="0"/>
              </a:rPr>
              <a:t>La </a:t>
            </a:r>
            <a:r>
              <a:rPr kumimoji="0" lang="es-CO" altLang="en-US" sz="1400" b="0" i="0" u="none" strike="noStrike" cap="none" normalizeH="0" baseline="0" dirty="0" err="1">
                <a:ln>
                  <a:noFill/>
                </a:ln>
                <a:solidFill>
                  <a:srgbClr val="DC143C"/>
                </a:solidFill>
                <a:effectLst/>
                <a:latin typeface="Consolas" panose="020B0609020204030204" pitchFamily="49" charset="0"/>
              </a:rPr>
              <a:t>width</a:t>
            </a:r>
            <a:r>
              <a:rPr kumimoji="0" lang="es-CO" altLang="en-US" sz="1400" b="0" i="0" u="none" strike="noStrike" cap="none" normalizeH="0" baseline="0" dirty="0">
                <a:ln>
                  <a:noFill/>
                </a:ln>
                <a:solidFill>
                  <a:srgbClr val="DC143C"/>
                </a:solidFill>
                <a:effectLst/>
                <a:latin typeface="Consolas" panose="020B0609020204030204" pitchFamily="49" charset="0"/>
              </a:rPr>
              <a:t>=</a:t>
            </a:r>
            <a:r>
              <a:rPr kumimoji="0" lang="es-CO" altLang="en-US" sz="1400" b="0" i="0" u="none" strike="noStrike" cap="none" normalizeH="0" baseline="0" dirty="0" err="1">
                <a:ln>
                  <a:noFill/>
                </a:ln>
                <a:solidFill>
                  <a:srgbClr val="DC143C"/>
                </a:solidFill>
                <a:effectLst/>
                <a:latin typeface="Consolas" panose="020B0609020204030204" pitchFamily="49" charset="0"/>
              </a:rPr>
              <a:t>device-width</a:t>
            </a:r>
            <a:r>
              <a:rPr kumimoji="0" lang="es-CO" altLang="en-US" sz="1200" b="0" i="0" u="none" strike="noStrike" cap="none" normalizeH="0" baseline="0" dirty="0" err="1">
                <a:ln>
                  <a:noFill/>
                </a:ln>
                <a:solidFill>
                  <a:srgbClr val="000000"/>
                </a:solidFill>
                <a:effectLst/>
                <a:latin typeface="Verdana" panose="020B0604030504040204" pitchFamily="34" charset="0"/>
              </a:rPr>
              <a:t>parte</a:t>
            </a:r>
            <a:r>
              <a:rPr kumimoji="0" lang="es-CO" altLang="en-US" sz="1200" b="0" i="0" u="none" strike="noStrike" cap="none" normalizeH="0" baseline="0" dirty="0">
                <a:ln>
                  <a:noFill/>
                </a:ln>
                <a:solidFill>
                  <a:srgbClr val="000000"/>
                </a:solidFill>
                <a:effectLst/>
                <a:latin typeface="Verdana" panose="020B0604030504040204" pitchFamily="34" charset="0"/>
              </a:rPr>
              <a:t> establece el ancho de la página para seguir el ancho de la pantalla del dispositivo (que variará según el dispositivo).</a:t>
            </a:r>
            <a:endParaRPr kumimoji="0" lang="es-CO"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US" sz="1200" b="0" i="0" u="none" strike="noStrike" cap="none" normalizeH="0" baseline="0" dirty="0">
                <a:ln>
                  <a:noFill/>
                </a:ln>
                <a:solidFill>
                  <a:srgbClr val="000000"/>
                </a:solidFill>
                <a:effectLst/>
                <a:latin typeface="Verdana" panose="020B0604030504040204" pitchFamily="34" charset="0"/>
              </a:rPr>
              <a:t>La </a:t>
            </a:r>
            <a:r>
              <a:rPr kumimoji="0" lang="es-CO" altLang="en-US" sz="1400" b="0" i="0" u="none" strike="noStrike" cap="none" normalizeH="0" baseline="0" dirty="0" err="1">
                <a:ln>
                  <a:noFill/>
                </a:ln>
                <a:solidFill>
                  <a:srgbClr val="DC143C"/>
                </a:solidFill>
                <a:effectLst/>
                <a:latin typeface="Consolas" panose="020B0609020204030204" pitchFamily="49" charset="0"/>
              </a:rPr>
              <a:t>initial-scale</a:t>
            </a:r>
            <a:r>
              <a:rPr kumimoji="0" lang="es-CO" altLang="en-US" sz="1400" b="0" i="0" u="none" strike="noStrike" cap="none" normalizeH="0" baseline="0" dirty="0">
                <a:ln>
                  <a:noFill/>
                </a:ln>
                <a:solidFill>
                  <a:srgbClr val="DC143C"/>
                </a:solidFill>
                <a:effectLst/>
                <a:latin typeface="Consolas" panose="020B0609020204030204" pitchFamily="49" charset="0"/>
              </a:rPr>
              <a:t>=1 </a:t>
            </a:r>
            <a:r>
              <a:rPr kumimoji="0" lang="es-CO" altLang="en-US" sz="1200" b="0" i="0" u="none" strike="noStrike" cap="none" normalizeH="0" baseline="0" dirty="0">
                <a:ln>
                  <a:noFill/>
                </a:ln>
                <a:solidFill>
                  <a:srgbClr val="000000"/>
                </a:solidFill>
                <a:effectLst/>
                <a:latin typeface="Verdana" panose="020B0604030504040204" pitchFamily="34" charset="0"/>
              </a:rPr>
              <a:t>parte establece el nivel de zoom inicial cuando el navegador carga la página por primera vez.</a:t>
            </a:r>
            <a:endParaRPr kumimoji="0" lang="es-CO"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477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6" name="Rectangle 1">
            <a:extLst>
              <a:ext uri="{FF2B5EF4-FFF2-40B4-BE49-F238E27FC236}">
                <a16:creationId xmlns:a16="http://schemas.microsoft.com/office/drawing/2014/main" id="{AC143F13-5A9B-2885-9CD8-0CF426852E18}"/>
              </a:ext>
            </a:extLst>
          </p:cNvPr>
          <p:cNvSpPr>
            <a:spLocks noChangeArrowheads="1"/>
          </p:cNvSpPr>
          <p:nvPr/>
        </p:nvSpPr>
        <p:spPr bwMode="auto">
          <a:xfrm>
            <a:off x="81437" y="472708"/>
            <a:ext cx="11678173" cy="2335236"/>
          </a:xfrm>
          <a:prstGeom prst="rect">
            <a:avLst/>
          </a:prstGeom>
          <a:noFill/>
          <a:ln>
            <a:noFill/>
          </a:ln>
          <a:effec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mn-lt"/>
              </a:rPr>
              <a:t>3. Los </a:t>
            </a:r>
            <a:r>
              <a:rPr kumimoji="0" lang="es-CO" altLang="en-US" sz="2400" b="1" i="0" u="none" strike="noStrike" cap="none" normalizeH="0" baseline="0" dirty="0">
                <a:ln>
                  <a:noFill/>
                </a:ln>
                <a:solidFill>
                  <a:schemeClr val="bg1"/>
                </a:solidFill>
                <a:effectLst/>
                <a:latin typeface="+mn-lt"/>
              </a:rPr>
              <a:t>contenedores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1"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mn-lt"/>
              </a:rPr>
              <a:t>Bootstrap </a:t>
            </a:r>
            <a:r>
              <a:rPr kumimoji="0" lang="en-US" altLang="en-US" sz="1200" b="0" i="1" u="none" strike="noStrike" cap="none" normalizeH="0" baseline="0" dirty="0" err="1">
                <a:ln>
                  <a:noFill/>
                </a:ln>
                <a:solidFill>
                  <a:srgbClr val="000000"/>
                </a:solidFill>
                <a:effectLst/>
                <a:latin typeface="+mn-lt"/>
              </a:rPr>
              <a:t>también</a:t>
            </a:r>
            <a:r>
              <a:rPr kumimoji="0" lang="en-US" altLang="en-US" sz="1200" b="0" i="1" u="none" strike="noStrike" cap="none" normalizeH="0" baseline="0" dirty="0">
                <a:ln>
                  <a:noFill/>
                </a:ln>
                <a:solidFill>
                  <a:srgbClr val="000000"/>
                </a:solidFill>
                <a:effectLst/>
                <a:latin typeface="+mn-lt"/>
              </a:rPr>
              <a:t> </a:t>
            </a:r>
            <a:r>
              <a:rPr kumimoji="0" lang="en-US" altLang="en-US" sz="1200" b="0" i="1" u="none" strike="noStrike" cap="none" normalizeH="0" baseline="0" dirty="0" err="1">
                <a:ln>
                  <a:noFill/>
                </a:ln>
                <a:solidFill>
                  <a:srgbClr val="000000"/>
                </a:solidFill>
                <a:effectLst/>
                <a:latin typeface="+mn-lt"/>
              </a:rPr>
              <a:t>requiere</a:t>
            </a:r>
            <a:r>
              <a:rPr kumimoji="0" lang="en-US" altLang="en-US" sz="1200" b="0" i="1" u="none" strike="noStrike" cap="none" normalizeH="0" baseline="0" dirty="0">
                <a:ln>
                  <a:noFill/>
                </a:ln>
                <a:solidFill>
                  <a:srgbClr val="000000"/>
                </a:solidFill>
                <a:effectLst/>
                <a:latin typeface="+mn-lt"/>
              </a:rPr>
              <a:t> un </a:t>
            </a:r>
            <a:r>
              <a:rPr kumimoji="0" lang="en-US" altLang="en-US" sz="1200" b="0" i="1" u="none" strike="noStrike" cap="none" normalizeH="0" baseline="0" dirty="0" err="1">
                <a:ln>
                  <a:noFill/>
                </a:ln>
                <a:solidFill>
                  <a:srgbClr val="000000"/>
                </a:solidFill>
                <a:effectLst/>
                <a:latin typeface="+mn-lt"/>
              </a:rPr>
              <a:t>elemento</a:t>
            </a:r>
            <a:r>
              <a:rPr kumimoji="0" lang="en-US" altLang="en-US" sz="1200" b="0" i="1" u="none" strike="noStrike" cap="none" normalizeH="0" baseline="0" dirty="0">
                <a:ln>
                  <a:noFill/>
                </a:ln>
                <a:solidFill>
                  <a:srgbClr val="000000"/>
                </a:solidFill>
                <a:effectLst/>
                <a:latin typeface="+mn-lt"/>
              </a:rPr>
              <a:t> </a:t>
            </a:r>
            <a:r>
              <a:rPr kumimoji="0" lang="en-US" altLang="en-US" sz="1200" b="0" i="1" u="none" strike="noStrike" cap="none" normalizeH="0" baseline="0" dirty="0" err="1">
                <a:ln>
                  <a:noFill/>
                </a:ln>
                <a:solidFill>
                  <a:srgbClr val="000000"/>
                </a:solidFill>
                <a:effectLst/>
                <a:latin typeface="+mn-lt"/>
              </a:rPr>
              <a:t>contenedor</a:t>
            </a:r>
            <a:r>
              <a:rPr kumimoji="0" lang="en-US" altLang="en-US" sz="1200" b="0" i="1" u="none" strike="noStrike" cap="none" normalizeH="0" baseline="0" dirty="0">
                <a:ln>
                  <a:noFill/>
                </a:ln>
                <a:solidFill>
                  <a:srgbClr val="000000"/>
                </a:solidFill>
                <a:effectLst/>
                <a:latin typeface="+mn-lt"/>
              </a:rPr>
              <a:t> para </a:t>
            </a:r>
            <a:r>
              <a:rPr kumimoji="0" lang="en-US" altLang="en-US" sz="1200" b="0" i="0" u="none" strike="noStrike" cap="none" normalizeH="0" baseline="0" dirty="0" err="1">
                <a:ln>
                  <a:noFill/>
                </a:ln>
                <a:solidFill>
                  <a:srgbClr val="000000"/>
                </a:solidFill>
                <a:effectLst/>
                <a:latin typeface="+mn-lt"/>
              </a:rPr>
              <a:t>envolver</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los</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contenidos</a:t>
            </a:r>
            <a:r>
              <a:rPr kumimoji="0" lang="en-US" altLang="en-US" sz="1200" b="0" i="0" u="none" strike="noStrike" cap="none" normalizeH="0" baseline="0" dirty="0">
                <a:ln>
                  <a:noFill/>
                </a:ln>
                <a:solidFill>
                  <a:srgbClr val="000000"/>
                </a:solidFill>
                <a:effectLst/>
                <a:latin typeface="+mn-lt"/>
              </a:rPr>
              <a:t> del </a:t>
            </a:r>
            <a:r>
              <a:rPr kumimoji="0" lang="en-US" altLang="en-US" sz="1200" b="0" i="0" u="none" strike="noStrike" cap="none" normalizeH="0" baseline="0" dirty="0" err="1">
                <a:ln>
                  <a:noFill/>
                </a:ln>
                <a:solidFill>
                  <a:srgbClr val="000000"/>
                </a:solidFill>
                <a:effectLst/>
                <a:latin typeface="+mn-lt"/>
              </a:rPr>
              <a:t>sitio</a:t>
            </a:r>
            <a:r>
              <a:rPr kumimoji="0" lang="en-US" altLang="en-US" sz="1200" b="0" i="0" u="none" strike="noStrike" cap="none" normalizeH="0" baseline="0" dirty="0">
                <a:ln>
                  <a:noFill/>
                </a:ln>
                <a:solidFill>
                  <a:srgbClr val="000000"/>
                </a:solidFill>
                <a:effectLst/>
                <a:latin typeface="+mn-lt"/>
              </a:rPr>
              <a:t>.</a:t>
            </a: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Hay dos </a:t>
            </a:r>
            <a:r>
              <a:rPr kumimoji="0" lang="en-US" altLang="en-US" sz="1200" b="0" i="0" u="none" strike="noStrike" cap="none" normalizeH="0" baseline="0" dirty="0" err="1">
                <a:ln>
                  <a:noFill/>
                </a:ln>
                <a:solidFill>
                  <a:srgbClr val="000000"/>
                </a:solidFill>
                <a:effectLst/>
                <a:latin typeface="+mn-lt"/>
              </a:rPr>
              <a:t>clases</a:t>
            </a:r>
            <a:r>
              <a:rPr kumimoji="0" lang="en-US" altLang="en-US" sz="1200" b="0" i="0" u="none" strike="noStrike" cap="none" normalizeH="0" baseline="0" dirty="0">
                <a:ln>
                  <a:noFill/>
                </a:ln>
                <a:solidFill>
                  <a:srgbClr val="000000"/>
                </a:solidFill>
                <a:effectLst/>
                <a:latin typeface="+mn-lt"/>
              </a:rPr>
              <a:t> de contenedores para </a:t>
            </a:r>
            <a:r>
              <a:rPr kumimoji="0" lang="en-US" altLang="en-US" sz="1200" b="0" i="0" u="none" strike="noStrike" cap="none" normalizeH="0" baseline="0" dirty="0" err="1">
                <a:ln>
                  <a:noFill/>
                </a:ln>
                <a:solidFill>
                  <a:srgbClr val="000000"/>
                </a:solidFill>
                <a:effectLst/>
                <a:latin typeface="+mn-lt"/>
              </a:rPr>
              <a:t>elegir</a:t>
            </a:r>
            <a:r>
              <a:rPr kumimoji="0" lang="en-US" altLang="en-US" sz="12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000000"/>
                </a:solidFill>
                <a:effectLst/>
                <a:latin typeface="+mn-lt"/>
              </a:rPr>
              <a:t>La </a:t>
            </a:r>
            <a:r>
              <a:rPr kumimoji="0" lang="en-US" altLang="en-US" sz="1400" b="0" i="0" u="none" strike="noStrike" cap="none" normalizeH="0" baseline="0" dirty="0">
                <a:ln>
                  <a:noFill/>
                </a:ln>
                <a:solidFill>
                  <a:srgbClr val="DC143C"/>
                </a:solidFill>
                <a:effectLst/>
                <a:latin typeface="+mn-lt"/>
              </a:rPr>
              <a:t>.</a:t>
            </a:r>
            <a:r>
              <a:rPr kumimoji="0" lang="en-US" altLang="en-US" sz="1400" b="0" i="0" u="none" strike="noStrike" cap="none" normalizeH="0" baseline="0" dirty="0" err="1">
                <a:ln>
                  <a:noFill/>
                </a:ln>
                <a:solidFill>
                  <a:srgbClr val="DC143C"/>
                </a:solidFill>
                <a:effectLst/>
                <a:latin typeface="+mn-lt"/>
              </a:rPr>
              <a:t>container</a:t>
            </a:r>
            <a:r>
              <a:rPr kumimoji="0" lang="en-US" altLang="en-US" sz="1200" b="0" i="0" u="none" strike="noStrike" cap="none" normalizeH="0" baseline="0" dirty="0" err="1">
                <a:ln>
                  <a:noFill/>
                </a:ln>
                <a:solidFill>
                  <a:srgbClr val="000000"/>
                </a:solidFill>
                <a:effectLst/>
                <a:latin typeface="+mn-lt"/>
              </a:rPr>
              <a:t>clase</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proporciona</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una</a:t>
            </a:r>
            <a:r>
              <a:rPr kumimoji="0" lang="en-US" altLang="en-US" sz="1200" b="0" i="0" u="none" strike="noStrike" cap="none" normalizeH="0" baseline="0" dirty="0">
                <a:ln>
                  <a:noFill/>
                </a:ln>
                <a:solidFill>
                  <a:srgbClr val="000000"/>
                </a:solidFill>
                <a:effectLst/>
                <a:latin typeface="+mn-lt"/>
              </a:rPr>
              <a:t> sensible </a:t>
            </a:r>
            <a:r>
              <a:rPr kumimoji="0" lang="en-US" altLang="en-US" sz="1200" b="1" i="0" u="none" strike="noStrike" cap="none" normalizeH="0" baseline="0" dirty="0" err="1">
                <a:ln>
                  <a:noFill/>
                </a:ln>
                <a:solidFill>
                  <a:srgbClr val="000000"/>
                </a:solidFill>
                <a:effectLst/>
                <a:latin typeface="+mn-lt"/>
              </a:rPr>
              <a:t>recipiente</a:t>
            </a:r>
            <a:r>
              <a:rPr kumimoji="0" lang="en-US" altLang="en-US" sz="1200" b="1" i="0" u="none" strike="noStrike" cap="none" normalizeH="0" baseline="0" dirty="0">
                <a:ln>
                  <a:noFill/>
                </a:ln>
                <a:solidFill>
                  <a:srgbClr val="000000"/>
                </a:solidFill>
                <a:effectLst/>
                <a:latin typeface="+mn-lt"/>
              </a:rPr>
              <a:t> ancho </a:t>
            </a:r>
            <a:r>
              <a:rPr kumimoji="0" lang="en-US" altLang="en-US" sz="1200" b="1" i="0" u="none" strike="noStrike" cap="none" normalizeH="0" baseline="0" dirty="0" err="1">
                <a:ln>
                  <a:noFill/>
                </a:ln>
                <a:solidFill>
                  <a:srgbClr val="000000"/>
                </a:solidFill>
                <a:effectLst/>
                <a:latin typeface="+mn-lt"/>
              </a:rPr>
              <a:t>fijo</a:t>
            </a:r>
            <a:endParaRPr kumimoji="0" lang="en-US" altLang="en-US" sz="12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000000"/>
                </a:solidFill>
                <a:effectLst/>
                <a:latin typeface="+mn-lt"/>
              </a:rPr>
              <a:t>La </a:t>
            </a:r>
            <a:r>
              <a:rPr kumimoji="0" lang="en-US" altLang="en-US" sz="1400" b="0" i="0" u="none" strike="noStrike" cap="none" normalizeH="0" baseline="0" dirty="0">
                <a:ln>
                  <a:noFill/>
                </a:ln>
                <a:solidFill>
                  <a:srgbClr val="DC143C"/>
                </a:solidFill>
                <a:effectLst/>
                <a:latin typeface="+mn-lt"/>
              </a:rPr>
              <a:t>.container-</a:t>
            </a:r>
            <a:r>
              <a:rPr kumimoji="0" lang="en-US" altLang="en-US" sz="1400" b="0" i="0" u="none" strike="noStrike" cap="none" normalizeH="0" baseline="0" dirty="0" err="1">
                <a:ln>
                  <a:noFill/>
                </a:ln>
                <a:solidFill>
                  <a:srgbClr val="DC143C"/>
                </a:solidFill>
                <a:effectLst/>
                <a:latin typeface="+mn-lt"/>
              </a:rPr>
              <a:t>fluid</a:t>
            </a:r>
            <a:r>
              <a:rPr kumimoji="0" lang="en-US" altLang="en-US" sz="1200" b="0" i="0" u="none" strike="noStrike" cap="none" normalizeH="0" baseline="0" dirty="0" err="1">
                <a:ln>
                  <a:noFill/>
                </a:ln>
                <a:solidFill>
                  <a:srgbClr val="000000"/>
                </a:solidFill>
                <a:effectLst/>
                <a:latin typeface="+mn-lt"/>
              </a:rPr>
              <a:t>clase</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proporciona</a:t>
            </a:r>
            <a:r>
              <a:rPr kumimoji="0" lang="en-US" altLang="en-US" sz="1200" b="0" i="0" u="none" strike="noStrike" cap="none" normalizeH="0" baseline="0" dirty="0">
                <a:ln>
                  <a:noFill/>
                </a:ln>
                <a:solidFill>
                  <a:srgbClr val="000000"/>
                </a:solidFill>
                <a:effectLst/>
                <a:latin typeface="+mn-lt"/>
              </a:rPr>
              <a:t> un </a:t>
            </a:r>
            <a:r>
              <a:rPr kumimoji="0" lang="en-US" altLang="en-US" sz="1200" b="1" i="0" u="none" strike="noStrike" cap="none" normalizeH="0" baseline="0" dirty="0" err="1">
                <a:ln>
                  <a:noFill/>
                </a:ln>
                <a:solidFill>
                  <a:srgbClr val="000000"/>
                </a:solidFill>
                <a:effectLst/>
                <a:latin typeface="+mn-lt"/>
              </a:rPr>
              <a:t>recipiente</a:t>
            </a:r>
            <a:r>
              <a:rPr kumimoji="0" lang="en-US" altLang="en-US" sz="1200" b="1" i="0" u="none" strike="noStrike" cap="none" normalizeH="0" baseline="0" dirty="0">
                <a:ln>
                  <a:noFill/>
                </a:ln>
                <a:solidFill>
                  <a:srgbClr val="000000"/>
                </a:solidFill>
                <a:effectLst/>
                <a:latin typeface="+mn-lt"/>
              </a:rPr>
              <a:t> de ancho total</a:t>
            </a:r>
            <a:r>
              <a:rPr kumimoji="0" lang="en-US" altLang="en-US" sz="1200" b="0" i="0" u="none" strike="noStrike" cap="none" normalizeH="0" baseline="0" dirty="0">
                <a:ln>
                  <a:noFill/>
                </a:ln>
                <a:solidFill>
                  <a:srgbClr val="000000"/>
                </a:solidFill>
                <a:effectLst/>
                <a:latin typeface="+mn-lt"/>
              </a:rPr>
              <a:t> , que </a:t>
            </a:r>
            <a:r>
              <a:rPr kumimoji="0" lang="en-US" altLang="en-US" sz="1200" b="0" i="0" u="none" strike="noStrike" cap="none" normalizeH="0" baseline="0" dirty="0" err="1">
                <a:ln>
                  <a:noFill/>
                </a:ln>
                <a:solidFill>
                  <a:srgbClr val="000000"/>
                </a:solidFill>
                <a:effectLst/>
                <a:latin typeface="+mn-lt"/>
              </a:rPr>
              <a:t>abarca</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toda</a:t>
            </a:r>
            <a:r>
              <a:rPr kumimoji="0" lang="en-US" altLang="en-US" sz="1200" b="0" i="0" u="none" strike="noStrike" cap="none" normalizeH="0" baseline="0" dirty="0">
                <a:ln>
                  <a:noFill/>
                </a:ln>
                <a:solidFill>
                  <a:srgbClr val="000000"/>
                </a:solidFill>
                <a:effectLst/>
                <a:latin typeface="+mn-lt"/>
              </a:rPr>
              <a:t> la </a:t>
            </a:r>
            <a:r>
              <a:rPr kumimoji="0" lang="en-US" altLang="en-US" sz="1200" b="0" i="0" u="none" strike="noStrike" cap="none" normalizeH="0" baseline="0" dirty="0" err="1">
                <a:ln>
                  <a:noFill/>
                </a:ln>
                <a:solidFill>
                  <a:srgbClr val="000000"/>
                </a:solidFill>
                <a:effectLst/>
                <a:latin typeface="+mn-lt"/>
              </a:rPr>
              <a:t>anchura</a:t>
            </a:r>
            <a:r>
              <a:rPr kumimoji="0" lang="en-US" altLang="en-US" sz="1200" b="0" i="0" u="none" strike="noStrike" cap="none" normalizeH="0" baseline="0" dirty="0">
                <a:ln>
                  <a:noFill/>
                </a:ln>
                <a:solidFill>
                  <a:srgbClr val="000000"/>
                </a:solidFill>
                <a:effectLst/>
                <a:latin typeface="+mn-lt"/>
              </a:rPr>
              <a:t> de la </a:t>
            </a:r>
            <a:r>
              <a:rPr kumimoji="0" lang="en-US" altLang="en-US" sz="1200" b="0" i="0" u="none" strike="noStrike" cap="none" normalizeH="0" baseline="0" dirty="0" err="1">
                <a:ln>
                  <a:noFill/>
                </a:ln>
                <a:solidFill>
                  <a:srgbClr val="000000"/>
                </a:solidFill>
                <a:effectLst/>
                <a:latin typeface="+mn-lt"/>
              </a:rPr>
              <a:t>ventana</a:t>
            </a:r>
            <a:r>
              <a:rPr kumimoji="0" lang="en-US" altLang="en-US" sz="1200" b="0" i="0" u="none" strike="noStrike" cap="none" normalizeH="0" baseline="0" dirty="0">
                <a:ln>
                  <a:noFill/>
                </a:ln>
                <a:solidFill>
                  <a:srgbClr val="000000"/>
                </a:solidFill>
                <a:effectLst/>
                <a:latin typeface="+mn-lt"/>
              </a:rPr>
              <a:t> </a:t>
            </a:r>
            <a:r>
              <a:rPr kumimoji="0" lang="en-US" altLang="en-US" sz="1200" b="0" i="0" u="none" strike="noStrike" cap="none" normalizeH="0" baseline="0" dirty="0" err="1">
                <a:ln>
                  <a:noFill/>
                </a:ln>
                <a:solidFill>
                  <a:srgbClr val="000000"/>
                </a:solidFill>
                <a:effectLst/>
                <a:latin typeface="+mn-lt"/>
              </a:rPr>
              <a:t>gráfica</a:t>
            </a:r>
            <a:r>
              <a:rPr kumimoji="0" lang="en-US" altLang="en-US" sz="1200" b="0" i="0" u="none" strike="noStrike" cap="none" normalizeH="0" baseline="0" dirty="0">
                <a:ln>
                  <a:noFill/>
                </a:ln>
                <a:solidFill>
                  <a:srgbClr val="000000"/>
                </a:solidFill>
                <a:effectLst/>
                <a:latin typeface="+mn-lt"/>
              </a:rPr>
              <a:t>.</a:t>
            </a:r>
          </a:p>
          <a:p>
            <a:pPr lvl="0" defTabSz="914400"/>
            <a:endParaRPr lang="en-US" sz="1200" dirty="0">
              <a:solidFill>
                <a:srgbClr val="000000"/>
              </a:solidFill>
              <a:latin typeface="+mn-lt"/>
            </a:endParaRPr>
          </a:p>
          <a:p>
            <a:pPr lvl="0" defTabSz="914400"/>
            <a:r>
              <a:rPr lang="es-ES" sz="1200" dirty="0">
                <a:latin typeface="+mn-lt"/>
                <a:ea typeface="Verdana" panose="020B0604030504040204" pitchFamily="34" charset="0"/>
              </a:rPr>
              <a:t>El siguiente ejemplo muestra el código de una página básica </a:t>
            </a:r>
            <a:r>
              <a:rPr lang="es-ES" sz="1200" dirty="0" err="1">
                <a:latin typeface="+mn-lt"/>
                <a:ea typeface="Verdana" panose="020B0604030504040204" pitchFamily="34" charset="0"/>
              </a:rPr>
              <a:t>Bootstrap</a:t>
            </a:r>
            <a:r>
              <a:rPr lang="es-ES" sz="1200" dirty="0">
                <a:latin typeface="+mn-lt"/>
                <a:ea typeface="Verdana" panose="020B0604030504040204" pitchFamily="34" charset="0"/>
              </a:rPr>
              <a:t> (con un recipiente de ancho fijo sensible):</a:t>
            </a:r>
            <a:endParaRPr kumimoji="0" lang="en-US" altLang="en-US" sz="1200" b="0" i="0" u="none" strike="noStrike" cap="none" normalizeH="0" baseline="0" dirty="0">
              <a:ln>
                <a:noFill/>
              </a:ln>
              <a:solidFill>
                <a:srgbClr val="000000"/>
              </a:solidFill>
              <a:effectLst/>
              <a:latin typeface="+mn-lt"/>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ndParaRPr>
          </a:p>
        </p:txBody>
      </p:sp>
      <p:pic>
        <p:nvPicPr>
          <p:cNvPr id="7" name="Imagen 6">
            <a:extLst>
              <a:ext uri="{FF2B5EF4-FFF2-40B4-BE49-F238E27FC236}">
                <a16:creationId xmlns:a16="http://schemas.microsoft.com/office/drawing/2014/main" id="{E272D28B-D54B-2744-4AF5-51F7C0E2AC44}"/>
              </a:ext>
            </a:extLst>
          </p:cNvPr>
          <p:cNvPicPr>
            <a:picLocks noChangeAspect="1"/>
          </p:cNvPicPr>
          <p:nvPr/>
        </p:nvPicPr>
        <p:blipFill>
          <a:blip r:embed="rId3"/>
          <a:stretch>
            <a:fillRect/>
          </a:stretch>
        </p:blipFill>
        <p:spPr>
          <a:xfrm>
            <a:off x="81437" y="2711302"/>
            <a:ext cx="11897911" cy="3605167"/>
          </a:xfrm>
          <a:prstGeom prst="rect">
            <a:avLst/>
          </a:prstGeom>
        </p:spPr>
      </p:pic>
    </p:spTree>
    <p:extLst>
      <p:ext uri="{BB962C8B-B14F-4D97-AF65-F5344CB8AC3E}">
        <p14:creationId xmlns:p14="http://schemas.microsoft.com/office/powerpoint/2010/main" val="53030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3D3A28B-F817-4FB4-8373-3DD46C494B3F}"/>
              </a:ext>
            </a:extLst>
          </p:cNvPr>
          <p:cNvSpPr txBox="1">
            <a:spLocks/>
          </p:cNvSpPr>
          <p:nvPr/>
        </p:nvSpPr>
        <p:spPr>
          <a:xfrm>
            <a:off x="-219221" y="6316470"/>
            <a:ext cx="4439529" cy="81248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SECRETARIA DE LAS TIC</a:t>
            </a:r>
          </a:p>
        </p:txBody>
      </p:sp>
      <p:sp>
        <p:nvSpPr>
          <p:cNvPr id="5" name="Título 1">
            <a:extLst>
              <a:ext uri="{FF2B5EF4-FFF2-40B4-BE49-F238E27FC236}">
                <a16:creationId xmlns:a16="http://schemas.microsoft.com/office/drawing/2014/main" id="{293376FA-A05F-4EBE-8A92-77E839577CE3}"/>
              </a:ext>
            </a:extLst>
          </p:cNvPr>
          <p:cNvSpPr txBox="1">
            <a:spLocks/>
          </p:cNvSpPr>
          <p:nvPr/>
        </p:nvSpPr>
        <p:spPr>
          <a:xfrm>
            <a:off x="3953022" y="6427366"/>
            <a:ext cx="2855741" cy="29534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Calibri Light" panose="020F0302020204030204"/>
                <a:ea typeface="+mj-ea"/>
                <a:cs typeface="+mj-cs"/>
              </a:rPr>
              <a:t>Alcaldía de Ibagué</a:t>
            </a:r>
          </a:p>
        </p:txBody>
      </p:sp>
      <p:sp>
        <p:nvSpPr>
          <p:cNvPr id="10" name="1 Título">
            <a:extLst>
              <a:ext uri="{FF2B5EF4-FFF2-40B4-BE49-F238E27FC236}">
                <a16:creationId xmlns:a16="http://schemas.microsoft.com/office/drawing/2014/main" id="{7B2BDD91-9B91-44F5-91AC-BC7D9CF3CACF}"/>
              </a:ext>
            </a:extLst>
          </p:cNvPr>
          <p:cNvSpPr txBox="1">
            <a:spLocks/>
          </p:cNvSpPr>
          <p:nvPr/>
        </p:nvSpPr>
        <p:spPr>
          <a:xfrm>
            <a:off x="81438" y="172461"/>
            <a:ext cx="6484270" cy="4730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s-CO" altLang="en-US" sz="2800" b="0" i="0" u="none" strike="noStrike" cap="none" normalizeH="0" baseline="0" dirty="0">
                <a:solidFill>
                  <a:schemeClr val="bg1"/>
                </a:solidFill>
                <a:effectLst/>
                <a:latin typeface="+mn-lt"/>
                <a:cs typeface="Segoe UI" panose="020B0502040204020203" pitchFamily="34" charset="0"/>
              </a:rPr>
              <a:t>Clases</a:t>
            </a:r>
            <a:r>
              <a:rPr kumimoji="0" lang="en-US" altLang="en-US" sz="2800" b="0" i="0" u="none" strike="noStrike" cap="none" normalizeH="0" baseline="0" dirty="0">
                <a:solidFill>
                  <a:schemeClr val="bg1"/>
                </a:solidFill>
                <a:effectLst/>
                <a:latin typeface="+mn-lt"/>
                <a:cs typeface="Segoe UI" panose="020B0502040204020203" pitchFamily="34" charset="0"/>
              </a:rPr>
              <a:t> de </a:t>
            </a:r>
            <a:r>
              <a:rPr kumimoji="0" lang="es-CO" altLang="en-US" sz="2800" b="0" i="0" u="none" strike="noStrike" cap="none" normalizeH="0" baseline="0" dirty="0">
                <a:solidFill>
                  <a:schemeClr val="bg1"/>
                </a:solidFill>
                <a:effectLst/>
                <a:latin typeface="+mn-lt"/>
                <a:cs typeface="Segoe UI" panose="020B0502040204020203" pitchFamily="34" charset="0"/>
              </a:rPr>
              <a:t>cuadrícula</a:t>
            </a:r>
          </a:p>
          <a:p>
            <a:pPr algn="ctr"/>
            <a:endParaRPr lang="es-ES" sz="2800" b="1" dirty="0">
              <a:solidFill>
                <a:schemeClr val="bg1"/>
              </a:solidFill>
              <a:latin typeface="+mn-lt"/>
            </a:endParaRPr>
          </a:p>
        </p:txBody>
      </p:sp>
      <p:sp>
        <p:nvSpPr>
          <p:cNvPr id="6" name="Rectangle 1">
            <a:extLst>
              <a:ext uri="{FF2B5EF4-FFF2-40B4-BE49-F238E27FC236}">
                <a16:creationId xmlns:a16="http://schemas.microsoft.com/office/drawing/2014/main" id="{4C3FADD3-7F3D-82D3-7445-7F4F6B66997C}"/>
              </a:ext>
            </a:extLst>
          </p:cNvPr>
          <p:cNvSpPr>
            <a:spLocks noChangeArrowheads="1"/>
          </p:cNvSpPr>
          <p:nvPr/>
        </p:nvSpPr>
        <p:spPr bwMode="auto">
          <a:xfrm>
            <a:off x="232081" y="1323672"/>
            <a:ext cx="8195219" cy="1288796"/>
          </a:xfrm>
          <a:prstGeom prst="rect">
            <a:avLst/>
          </a:prstGeom>
          <a:noFill/>
          <a:ln w="9525">
            <a:noFill/>
            <a:miter lim="800000"/>
            <a:headEnd/>
            <a:tailEnd/>
          </a:ln>
          <a:effec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El </a:t>
            </a:r>
            <a:r>
              <a:rPr kumimoji="0" lang="en-US" altLang="en-US" sz="1200" b="0" i="0" u="none" strike="noStrike" cap="none" normalizeH="0" baseline="0" dirty="0" err="1">
                <a:solidFill>
                  <a:srgbClr val="000000"/>
                </a:solidFill>
                <a:effectLst/>
                <a:latin typeface="Verdana" panose="020B0604030504040204" pitchFamily="34" charset="0"/>
              </a:rPr>
              <a:t>sistema</a:t>
            </a:r>
            <a:r>
              <a:rPr kumimoji="0" lang="en-US" altLang="en-US" sz="1200" b="0" i="0" u="none" strike="noStrike" cap="none" normalizeH="0" baseline="0" dirty="0">
                <a:solidFill>
                  <a:srgbClr val="000000"/>
                </a:solidFill>
                <a:effectLst/>
                <a:latin typeface="Verdana" panose="020B0604030504040204" pitchFamily="34" charset="0"/>
              </a:rPr>
              <a:t> de red Bootstrap </a:t>
            </a:r>
            <a:r>
              <a:rPr kumimoji="0" lang="en-US" altLang="en-US" sz="1200" b="0" i="0" u="none" strike="noStrike" cap="none" normalizeH="0" baseline="0" dirty="0" err="1">
                <a:solidFill>
                  <a:srgbClr val="000000"/>
                </a:solidFill>
                <a:effectLst/>
                <a:latin typeface="Verdana" panose="020B0604030504040204" pitchFamily="34" charset="0"/>
              </a:rPr>
              <a:t>tiene</a:t>
            </a:r>
            <a:r>
              <a:rPr kumimoji="0" lang="en-US" altLang="en-US" sz="1200" b="0" i="0" u="none" strike="noStrike" cap="none" normalizeH="0" baseline="0" dirty="0">
                <a:solidFill>
                  <a:srgbClr val="000000"/>
                </a:solidFill>
                <a:effectLst/>
                <a:latin typeface="Verdana" panose="020B0604030504040204" pitchFamily="34" charset="0"/>
              </a:rPr>
              <a:t> cuatro </a:t>
            </a:r>
            <a:r>
              <a:rPr kumimoji="0" lang="en-US" altLang="en-US" sz="1200" b="0" i="0" u="none" strike="noStrike" cap="none" normalizeH="0" baseline="0" dirty="0" err="1">
                <a:solidFill>
                  <a:srgbClr val="000000"/>
                </a:solidFill>
                <a:effectLst/>
                <a:latin typeface="Verdana" panose="020B0604030504040204" pitchFamily="34" charset="0"/>
              </a:rPr>
              <a:t>clases</a:t>
            </a:r>
            <a:r>
              <a:rPr kumimoji="0" lang="en-US" altLang="en-US" sz="1200" b="0" i="0" u="none" strike="noStrike" cap="none" normalizeH="0" baseline="0" dirty="0">
                <a:solidFill>
                  <a:srgbClr val="000000"/>
                </a:solidFill>
                <a:effectLst/>
                <a:latin typeface="Verdana" panose="020B0604030504040204" pitchFamily="34" charset="0"/>
              </a:rPr>
              <a:t>:</a:t>
            </a:r>
            <a:endParaRPr kumimoji="0" lang="en-US" altLang="en-US" sz="800" b="0" i="0" u="none" strike="noStrike" cap="none" normalizeH="0" baseline="0" dirty="0">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solidFill>
                  <a:srgbClr val="DC143C"/>
                </a:solidFill>
                <a:effectLst/>
                <a:latin typeface="Consolas" panose="020B0609020204030204" pitchFamily="49" charset="0"/>
              </a:rPr>
              <a:t>xs</a:t>
            </a:r>
            <a:r>
              <a:rPr kumimoji="0" lang="en-US" altLang="en-US" sz="1200" b="0" i="0" u="none" strike="noStrike" cap="none" normalizeH="0" baseline="0" dirty="0">
                <a:solidFill>
                  <a:srgbClr val="000000"/>
                </a:solidFill>
                <a:effectLst/>
                <a:latin typeface="Verdana" panose="020B0604030504040204" pitchFamily="34" charset="0"/>
              </a:rPr>
              <a:t> (Para </a:t>
            </a:r>
            <a:r>
              <a:rPr kumimoji="0" lang="en-US" altLang="en-US" sz="1200" b="0" i="0" u="none" strike="noStrike" cap="none" normalizeH="0" baseline="0" dirty="0" err="1">
                <a:solidFill>
                  <a:srgbClr val="000000"/>
                </a:solidFill>
                <a:effectLst/>
                <a:latin typeface="Verdana" panose="020B0604030504040204" pitchFamily="34" charset="0"/>
              </a:rPr>
              <a:t>los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teléfonos</a:t>
            </a:r>
            <a:r>
              <a:rPr kumimoji="0" lang="en-US" altLang="en-US" sz="1200" b="0" i="0" u="none" strike="noStrike" cap="none" normalizeH="0" baseline="0" dirty="0">
                <a:solidFill>
                  <a:srgbClr val="000000"/>
                </a:solidFill>
                <a:effectLst/>
                <a:latin typeface="Verdana" panose="020B0604030504040204" pitchFamily="34" charset="0"/>
              </a:rPr>
              <a:t> - </a:t>
            </a:r>
            <a:r>
              <a:rPr kumimoji="0" lang="en-US" altLang="en-US" sz="1200" b="0" i="0" u="none" strike="noStrike" cap="none" normalizeH="0" baseline="0" dirty="0" err="1">
                <a:solidFill>
                  <a:srgbClr val="000000"/>
                </a:solidFill>
                <a:effectLst/>
                <a:latin typeface="Verdana" panose="020B0604030504040204" pitchFamily="34" charset="0"/>
              </a:rPr>
              <a:t>pantallas</a:t>
            </a:r>
            <a:r>
              <a:rPr kumimoji="0" lang="en-US" altLang="en-US" sz="1200" b="0" i="0" u="none" strike="noStrike" cap="none" normalizeH="0" baseline="0" dirty="0">
                <a:solidFill>
                  <a:srgbClr val="000000"/>
                </a:solidFill>
                <a:effectLst/>
                <a:latin typeface="Verdana" panose="020B0604030504040204" pitchFamily="34" charset="0"/>
              </a:rPr>
              <a:t> de </a:t>
            </a:r>
            <a:r>
              <a:rPr kumimoji="0" lang="en-US" altLang="en-US" sz="1200" b="0" i="0" u="none" strike="noStrike" cap="none" normalizeH="0" baseline="0" dirty="0" err="1">
                <a:solidFill>
                  <a:srgbClr val="000000"/>
                </a:solidFill>
                <a:effectLst/>
                <a:latin typeface="Verdana" panose="020B0604030504040204" pitchFamily="34" charset="0"/>
              </a:rPr>
              <a:t>menos</a:t>
            </a:r>
            <a:r>
              <a:rPr kumimoji="0" lang="en-US" altLang="en-US" sz="1200" b="0" i="0" u="none" strike="noStrike" cap="none" normalizeH="0" baseline="0" dirty="0">
                <a:solidFill>
                  <a:srgbClr val="000000"/>
                </a:solidFill>
                <a:effectLst/>
                <a:latin typeface="Verdana" panose="020B0604030504040204" pitchFamily="34" charset="0"/>
              </a:rPr>
              <a:t> de 768px de ancho)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solidFill>
                  <a:srgbClr val="DC143C"/>
                </a:solidFill>
                <a:effectLst/>
                <a:latin typeface="Consolas" panose="020B0609020204030204" pitchFamily="49" charset="0"/>
              </a:rPr>
              <a:t>sm</a:t>
            </a:r>
            <a:r>
              <a:rPr kumimoji="0" lang="en-US" altLang="en-US" sz="1200" b="0" i="0" u="none" strike="noStrike" cap="none" normalizeH="0" baseline="0" dirty="0">
                <a:solidFill>
                  <a:srgbClr val="000000"/>
                </a:solidFill>
                <a:effectLst/>
                <a:latin typeface="Verdana" panose="020B0604030504040204" pitchFamily="34" charset="0"/>
              </a:rPr>
              <a:t> (Para las </a:t>
            </a:r>
            <a:r>
              <a:rPr kumimoji="0" lang="en-US" altLang="en-US" sz="1200" b="0" i="0" u="none" strike="noStrike" cap="none" normalizeH="0" baseline="0" dirty="0" err="1">
                <a:solidFill>
                  <a:srgbClr val="000000"/>
                </a:solidFill>
                <a:effectLst/>
                <a:latin typeface="Verdana" panose="020B0604030504040204" pitchFamily="34" charset="0"/>
              </a:rPr>
              <a:t>tabletas</a:t>
            </a:r>
            <a:r>
              <a:rPr kumimoji="0" lang="en-US" altLang="en-US" sz="1200" b="0" i="0" u="none" strike="noStrike" cap="none" normalizeH="0" baseline="0" dirty="0">
                <a:solidFill>
                  <a:srgbClr val="000000"/>
                </a:solidFill>
                <a:effectLst/>
                <a:latin typeface="Verdana" panose="020B0604030504040204" pitchFamily="34" charset="0"/>
              </a:rPr>
              <a:t> - </a:t>
            </a:r>
            <a:r>
              <a:rPr kumimoji="0" lang="en-US" altLang="en-US" sz="1200" b="0" i="0" u="none" strike="noStrike" cap="none" normalizeH="0" baseline="0" dirty="0" err="1">
                <a:solidFill>
                  <a:srgbClr val="000000"/>
                </a:solidFill>
                <a:effectLst/>
                <a:latin typeface="Verdana" panose="020B0604030504040204" pitchFamily="34" charset="0"/>
              </a:rPr>
              <a:t>pantallas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igual</a:t>
            </a:r>
            <a:r>
              <a:rPr kumimoji="0" lang="en-US" altLang="en-US" sz="1200" b="0" i="0" u="none" strike="noStrike" cap="none" normalizeH="0" baseline="0" dirty="0">
                <a:solidFill>
                  <a:srgbClr val="000000"/>
                </a:solidFill>
                <a:effectLst/>
                <a:latin typeface="Verdana" panose="020B0604030504040204" pitchFamily="34" charset="0"/>
              </a:rPr>
              <a:t> o mayor que 768px de ancho)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solidFill>
                  <a:srgbClr val="DC143C"/>
                </a:solidFill>
                <a:effectLst/>
                <a:latin typeface="Consolas" panose="020B0609020204030204" pitchFamily="49" charset="0"/>
              </a:rPr>
              <a:t>md</a:t>
            </a:r>
            <a:r>
              <a:rPr kumimoji="0" lang="en-US" altLang="en-US" sz="1200" b="0" i="0" u="none" strike="noStrike" cap="none" normalizeH="0" baseline="0" dirty="0">
                <a:solidFill>
                  <a:srgbClr val="000000"/>
                </a:solidFill>
                <a:effectLst/>
                <a:latin typeface="Verdana" panose="020B0604030504040204" pitchFamily="34" charset="0"/>
              </a:rPr>
              <a:t> (Para </a:t>
            </a:r>
            <a:r>
              <a:rPr kumimoji="0" lang="en-US" altLang="en-US" sz="1200" b="0" i="0" u="none" strike="noStrike" cap="none" normalizeH="0" baseline="0" dirty="0" err="1">
                <a:solidFill>
                  <a:srgbClr val="000000"/>
                </a:solidFill>
                <a:effectLst/>
                <a:latin typeface="Verdana" panose="020B0604030504040204" pitchFamily="34" charset="0"/>
              </a:rPr>
              <a:t>pequeños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ordenadores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portátiles</a:t>
            </a:r>
            <a:r>
              <a:rPr kumimoji="0" lang="en-US" altLang="en-US" sz="1200" b="0" i="0" u="none" strike="noStrike" cap="none" normalizeH="0" baseline="0" dirty="0">
                <a:solidFill>
                  <a:srgbClr val="000000"/>
                </a:solidFill>
                <a:effectLst/>
                <a:latin typeface="Verdana" panose="020B0604030504040204" pitchFamily="34" charset="0"/>
              </a:rPr>
              <a:t> - </a:t>
            </a:r>
            <a:r>
              <a:rPr kumimoji="0" lang="en-US" altLang="en-US" sz="1200" b="0" i="0" u="none" strike="noStrike" cap="none" normalizeH="0" baseline="0" dirty="0" err="1">
                <a:solidFill>
                  <a:srgbClr val="000000"/>
                </a:solidFill>
                <a:effectLst/>
                <a:latin typeface="Verdana" panose="020B0604030504040204" pitchFamily="34" charset="0"/>
              </a:rPr>
              <a:t>pantallas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igual</a:t>
            </a:r>
            <a:r>
              <a:rPr kumimoji="0" lang="en-US" altLang="en-US" sz="1200" b="0" i="0" u="none" strike="noStrike" cap="none" normalizeH="0" baseline="0" dirty="0">
                <a:solidFill>
                  <a:srgbClr val="000000"/>
                </a:solidFill>
                <a:effectLst/>
                <a:latin typeface="Verdana" panose="020B0604030504040204" pitchFamily="34" charset="0"/>
              </a:rPr>
              <a:t> o superior a 992px de ancho)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solidFill>
                  <a:srgbClr val="DC143C"/>
                </a:solidFill>
                <a:effectLst/>
                <a:latin typeface="Consolas" panose="020B0609020204030204" pitchFamily="49" charset="0"/>
              </a:rPr>
              <a:t>lg</a:t>
            </a:r>
            <a:r>
              <a:rPr kumimoji="0" lang="en-US" altLang="en-US" sz="1200" b="0" i="0" u="none" strike="noStrike" cap="none" normalizeH="0" baseline="0" dirty="0">
                <a:solidFill>
                  <a:srgbClr val="000000"/>
                </a:solidFill>
                <a:effectLst/>
                <a:latin typeface="Verdana" panose="020B0604030504040204" pitchFamily="34" charset="0"/>
              </a:rPr>
              <a:t> (Para </a:t>
            </a:r>
            <a:r>
              <a:rPr kumimoji="0" lang="en-US" altLang="en-US" sz="1200" b="0" i="0" u="none" strike="noStrike" cap="none" normalizeH="0" baseline="0" dirty="0" err="1">
                <a:solidFill>
                  <a:srgbClr val="000000"/>
                </a:solidFill>
                <a:effectLst/>
                <a:latin typeface="Verdana" panose="020B0604030504040204" pitchFamily="34" charset="0"/>
              </a:rPr>
              <a:t>ordenadores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portátiles</a:t>
            </a:r>
            <a:r>
              <a:rPr kumimoji="0" lang="en-US" altLang="en-US" sz="1200" b="0" i="0" u="none" strike="noStrike" cap="none" normalizeH="0" baseline="0" dirty="0">
                <a:solidFill>
                  <a:srgbClr val="000000"/>
                </a:solidFill>
                <a:effectLst/>
                <a:latin typeface="Verdana" panose="020B0604030504040204" pitchFamily="34" charset="0"/>
              </a:rPr>
              <a:t> y de </a:t>
            </a:r>
            <a:r>
              <a:rPr kumimoji="0" lang="en-US" altLang="en-US" sz="1200" b="0" i="0" u="none" strike="noStrike" cap="none" normalizeH="0" baseline="0" dirty="0" err="1">
                <a:solidFill>
                  <a:srgbClr val="000000"/>
                </a:solidFill>
                <a:effectLst/>
                <a:latin typeface="Verdana" panose="020B0604030504040204" pitchFamily="34" charset="0"/>
              </a:rPr>
              <a:t>sobremesa</a:t>
            </a:r>
            <a:r>
              <a:rPr kumimoji="0" lang="en-US" altLang="en-US" sz="1200" b="0" i="0" u="none" strike="noStrike" cap="none" normalizeH="0" baseline="0" dirty="0">
                <a:solidFill>
                  <a:srgbClr val="000000"/>
                </a:solidFill>
                <a:effectLst/>
                <a:latin typeface="Verdana" panose="020B0604030504040204" pitchFamily="34" charset="0"/>
              </a:rPr>
              <a:t> - </a:t>
            </a:r>
            <a:r>
              <a:rPr kumimoji="0" lang="en-US" altLang="en-US" sz="1200" b="0" i="0" u="none" strike="noStrike" cap="none" normalizeH="0" baseline="0" dirty="0" err="1">
                <a:solidFill>
                  <a:srgbClr val="000000"/>
                </a:solidFill>
                <a:effectLst/>
                <a:latin typeface="Verdana" panose="020B0604030504040204" pitchFamily="34" charset="0"/>
              </a:rPr>
              <a:t>pantallas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igual</a:t>
            </a:r>
            <a:r>
              <a:rPr kumimoji="0" lang="en-US" altLang="en-US" sz="1200" b="0" i="0" u="none" strike="noStrike" cap="none" normalizeH="0" baseline="0" dirty="0">
                <a:solidFill>
                  <a:srgbClr val="000000"/>
                </a:solidFill>
                <a:effectLst/>
                <a:latin typeface="Verdana" panose="020B0604030504040204" pitchFamily="34" charset="0"/>
              </a:rPr>
              <a:t> o superior a 1200 </a:t>
            </a:r>
            <a:r>
              <a:rPr kumimoji="0" lang="en-US" altLang="en-US" sz="1200" b="0" i="0" u="none" strike="noStrike" cap="none" normalizeH="0" baseline="0" dirty="0" err="1">
                <a:solidFill>
                  <a:srgbClr val="000000"/>
                </a:solidFill>
                <a:effectLst/>
                <a:latin typeface="Verdana" panose="020B0604030504040204" pitchFamily="34" charset="0"/>
              </a:rPr>
              <a:t>píxeles</a:t>
            </a:r>
            <a:r>
              <a:rPr kumimoji="0" lang="en-US" altLang="en-US" sz="1200" b="0" i="0" u="none" strike="noStrike" cap="none" normalizeH="0" baseline="0" dirty="0">
                <a:solidFill>
                  <a:srgbClr val="000000"/>
                </a:solidFill>
                <a:effectLst/>
                <a:latin typeface="Verdana" panose="020B0604030504040204" pitchFamily="34" charset="0"/>
              </a:rPr>
              <a:t> de ancho)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solidFill>
                  <a:srgbClr val="000000"/>
                </a:solidFill>
                <a:effectLst/>
                <a:latin typeface="Verdana" panose="020B0604030504040204" pitchFamily="34" charset="0"/>
              </a:rPr>
              <a:t>Las </a:t>
            </a:r>
            <a:r>
              <a:rPr kumimoji="0" lang="en-US" altLang="en-US" sz="1200" b="0" i="0" u="none" strike="noStrike" cap="none" normalizeH="0" baseline="0" dirty="0" err="1">
                <a:solidFill>
                  <a:srgbClr val="000000"/>
                </a:solidFill>
                <a:effectLst/>
                <a:latin typeface="Verdana" panose="020B0604030504040204" pitchFamily="34" charset="0"/>
              </a:rPr>
              <a:t>clases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anteriores</a:t>
            </a:r>
            <a:r>
              <a:rPr kumimoji="0" lang="en-US" altLang="en-US" sz="1200" b="0" i="0" u="none" strike="noStrike" cap="none" normalizeH="0" baseline="0" dirty="0">
                <a:solidFill>
                  <a:srgbClr val="000000"/>
                </a:solidFill>
                <a:effectLst/>
                <a:latin typeface="Verdana" panose="020B0604030504040204" pitchFamily="34" charset="0"/>
              </a:rPr>
              <a:t> se </a:t>
            </a:r>
            <a:r>
              <a:rPr kumimoji="0" lang="en-US" altLang="en-US" sz="1200" b="0" i="0" u="none" strike="noStrike" cap="none" normalizeH="0" baseline="0" dirty="0" err="1">
                <a:solidFill>
                  <a:srgbClr val="000000"/>
                </a:solidFill>
                <a:effectLst/>
                <a:latin typeface="Verdana" panose="020B0604030504040204" pitchFamily="34" charset="0"/>
              </a:rPr>
              <a:t>pueden</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combinar</a:t>
            </a:r>
            <a:r>
              <a:rPr kumimoji="0" lang="en-US" altLang="en-US" sz="1200" b="0" i="0" u="none" strike="noStrike" cap="none" normalizeH="0" baseline="0" dirty="0">
                <a:solidFill>
                  <a:srgbClr val="000000"/>
                </a:solidFill>
                <a:effectLst/>
                <a:latin typeface="Verdana" panose="020B0604030504040204" pitchFamily="34" charset="0"/>
              </a:rPr>
              <a:t> para </a:t>
            </a:r>
            <a:r>
              <a:rPr kumimoji="0" lang="en-US" altLang="en-US" sz="1200" b="0" i="0" u="none" strike="noStrike" cap="none" normalizeH="0" baseline="0" dirty="0" err="1">
                <a:solidFill>
                  <a:srgbClr val="000000"/>
                </a:solidFill>
                <a:effectLst/>
                <a:latin typeface="Verdana" panose="020B0604030504040204" pitchFamily="34" charset="0"/>
              </a:rPr>
              <a:t>crear</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diseños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más</a:t>
            </a:r>
            <a:r>
              <a:rPr kumimoji="0" lang="en-US" altLang="en-US" sz="1200" b="0" i="0" u="none" strike="noStrike" cap="none" normalizeH="0" baseline="0" dirty="0">
                <a:solidFill>
                  <a:srgbClr val="000000"/>
                </a:solidFill>
                <a:effectLst/>
                <a:latin typeface="Verdana" panose="020B0604030504040204" pitchFamily="34" charset="0"/>
              </a:rPr>
              <a:t> </a:t>
            </a:r>
            <a:r>
              <a:rPr kumimoji="0" lang="en-US" altLang="en-US" sz="1200" b="0" i="0" u="none" strike="noStrike" cap="none" normalizeH="0" baseline="0" dirty="0" err="1">
                <a:solidFill>
                  <a:srgbClr val="000000"/>
                </a:solidFill>
                <a:effectLst/>
                <a:latin typeface="Verdana" panose="020B0604030504040204" pitchFamily="34" charset="0"/>
              </a:rPr>
              <a:t>dinámica</a:t>
            </a:r>
            <a:r>
              <a:rPr kumimoji="0" lang="en-US" altLang="en-US" sz="1200" b="0" i="0" u="none" strike="noStrike" cap="none" normalizeH="0" baseline="0" dirty="0">
                <a:solidFill>
                  <a:srgbClr val="000000"/>
                </a:solidFill>
                <a:effectLst/>
                <a:latin typeface="Verdana" panose="020B0604030504040204" pitchFamily="34" charset="0"/>
              </a:rPr>
              <a:t> y flexible.</a:t>
            </a:r>
            <a:endParaRPr kumimoji="0" lang="en-US" altLang="en-US" sz="2000" b="0" i="0" u="none" strike="noStrike" cap="none" normalizeH="0" baseline="0" dirty="0">
              <a:solidFill>
                <a:schemeClr val="tx1"/>
              </a:solidFill>
              <a:effectLst/>
            </a:endParaRPr>
          </a:p>
        </p:txBody>
      </p:sp>
      <p:sp>
        <p:nvSpPr>
          <p:cNvPr id="7" name="Rectángulo 6">
            <a:extLst>
              <a:ext uri="{FF2B5EF4-FFF2-40B4-BE49-F238E27FC236}">
                <a16:creationId xmlns:a16="http://schemas.microsoft.com/office/drawing/2014/main" id="{EE8EAF4E-E93B-24E9-D112-B2B0225648BC}"/>
              </a:ext>
            </a:extLst>
          </p:cNvPr>
          <p:cNvSpPr/>
          <p:nvPr/>
        </p:nvSpPr>
        <p:spPr>
          <a:xfrm>
            <a:off x="122698" y="2990520"/>
            <a:ext cx="11073386" cy="461665"/>
          </a:xfrm>
          <a:prstGeom prst="rect">
            <a:avLst/>
          </a:prstGeom>
        </p:spPr>
        <p:txBody>
          <a:bodyPr wrap="square">
            <a:spAutoFit/>
          </a:bodyPr>
          <a:lstStyle/>
          <a:p>
            <a:r>
              <a:rPr lang="es-ES" sz="1200" dirty="0">
                <a:solidFill>
                  <a:srgbClr val="000000"/>
                </a:solidFill>
                <a:latin typeface="Verdana" panose="020B0604030504040204" pitchFamily="34" charset="0"/>
              </a:rPr>
              <a:t>El siguiente ejemplo muestra cómo conseguir un tres columnas de igual anchura a partir de tabletas y ampliación de escala a grandes escritorios. En los teléfonos móviles o pantallas que son menos de 768px de ancho, las columnas se apilarán automáticamente:</a:t>
            </a:r>
            <a:endParaRPr lang="en-US" sz="1200" dirty="0"/>
          </a:p>
        </p:txBody>
      </p:sp>
      <p:pic>
        <p:nvPicPr>
          <p:cNvPr id="8" name="Imagen 7">
            <a:extLst>
              <a:ext uri="{FF2B5EF4-FFF2-40B4-BE49-F238E27FC236}">
                <a16:creationId xmlns:a16="http://schemas.microsoft.com/office/drawing/2014/main" id="{F8868849-A2DB-7D2F-B194-7A145117DF01}"/>
              </a:ext>
            </a:extLst>
          </p:cNvPr>
          <p:cNvPicPr>
            <a:picLocks noChangeAspect="1"/>
          </p:cNvPicPr>
          <p:nvPr/>
        </p:nvPicPr>
        <p:blipFill>
          <a:blip r:embed="rId3"/>
          <a:stretch>
            <a:fillRect/>
          </a:stretch>
        </p:blipFill>
        <p:spPr>
          <a:xfrm>
            <a:off x="122698" y="3854912"/>
            <a:ext cx="9838214" cy="2205346"/>
          </a:xfrm>
          <a:prstGeom prst="rect">
            <a:avLst/>
          </a:prstGeom>
        </p:spPr>
      </p:pic>
    </p:spTree>
    <p:extLst>
      <p:ext uri="{BB962C8B-B14F-4D97-AF65-F5344CB8AC3E}">
        <p14:creationId xmlns:p14="http://schemas.microsoft.com/office/powerpoint/2010/main" val="1681874860"/>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2587</TotalTime>
  <Words>1711</Words>
  <Application>Microsoft Office PowerPoint</Application>
  <PresentationFormat>Panorámica</PresentationFormat>
  <Paragraphs>257</Paragraphs>
  <Slides>46</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46</vt:i4>
      </vt:variant>
    </vt:vector>
  </HeadingPairs>
  <TitlesOfParts>
    <vt:vector size="56" baseType="lpstr">
      <vt:lpstr>Arial</vt:lpstr>
      <vt:lpstr>Arial Narrow</vt:lpstr>
      <vt:lpstr>Calibri</vt:lpstr>
      <vt:lpstr>Calibri Light</vt:lpstr>
      <vt:lpstr>Consolas</vt:lpstr>
      <vt:lpstr>Segoe UI</vt:lpstr>
      <vt:lpstr>Tahoma</vt:lpstr>
      <vt:lpstr>Verdana</vt:lpstr>
      <vt:lpstr>Diseño personalizado</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CABILDOS</dc:title>
  <dc:creator>Daniel Pineda</dc:creator>
  <cp:lastModifiedBy>andrea yaneth gonzalez acosta</cp:lastModifiedBy>
  <cp:revision>241</cp:revision>
  <dcterms:created xsi:type="dcterms:W3CDTF">2020-01-15T19:42:43Z</dcterms:created>
  <dcterms:modified xsi:type="dcterms:W3CDTF">2023-08-09T22:22:37Z</dcterms:modified>
</cp:coreProperties>
</file>